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98" r:id="rId2"/>
    <p:sldId id="299" r:id="rId3"/>
    <p:sldId id="278" r:id="rId4"/>
    <p:sldId id="300" r:id="rId5"/>
    <p:sldId id="301" r:id="rId6"/>
    <p:sldId id="302" r:id="rId7"/>
    <p:sldId id="459" r:id="rId8"/>
    <p:sldId id="457" r:id="rId9"/>
    <p:sldId id="458" r:id="rId10"/>
    <p:sldId id="305" r:id="rId11"/>
    <p:sldId id="303" r:id="rId12"/>
    <p:sldId id="293" r:id="rId13"/>
    <p:sldId id="294" r:id="rId14"/>
    <p:sldId id="295" r:id="rId15"/>
    <p:sldId id="304" r:id="rId16"/>
    <p:sldId id="297" r:id="rId1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BRANDAN Ailen           TECHINT" initials="BAT" lastIdx="23" clrIdx="0">
    <p:extLst>
      <p:ext uri="{19B8F6BF-5375-455C-9EA6-DF929625EA0E}">
        <p15:presenceInfo xmlns:p15="http://schemas.microsoft.com/office/powerpoint/2012/main" userId="S-1-5-21-1214440339-1078081533-725345543-1773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3F3F3"/>
    <a:srgbClr val="F5F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3EFCB-04E0-4CA5-999F-5FE38DA1A6E7}" v="14" dt="2024-09-05T15:43:44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8" autoAdjust="0"/>
    <p:restoredTop sz="91935" autoAdjust="0"/>
  </p:normalViewPr>
  <p:slideViewPr>
    <p:cSldViewPr snapToGrid="0">
      <p:cViewPr varScale="1">
        <p:scale>
          <a:sx n="95" d="100"/>
          <a:sy n="95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09-4326-B232-A5EFB37CFF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C09-4326-B232-A5EFB37CFF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09-4326-B232-A5EFB37CFF57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C09-4326-B232-A5EFB37CFF57}"/>
              </c:ext>
            </c:extLst>
          </c:dPt>
          <c:dLbls>
            <c:dLbl>
              <c:idx val="0"/>
              <c:layout>
                <c:manualLayout>
                  <c:x val="-0.12485135389562976"/>
                  <c:y val="0.1038552263330687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09-4326-B232-A5EFB37CFF57}"/>
                </c:ext>
              </c:extLst>
            </c:dLbl>
            <c:dLbl>
              <c:idx val="1"/>
              <c:layout>
                <c:manualLayout>
                  <c:x val="-8.7166583360532221E-2"/>
                  <c:y val="-0.1314636143568179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09-4326-B232-A5EFB37CFF57}"/>
                </c:ext>
              </c:extLst>
            </c:dLbl>
            <c:dLbl>
              <c:idx val="2"/>
              <c:layout>
                <c:manualLayout>
                  <c:x val="0.1748130994208108"/>
                  <c:y val="-1.053715889307967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09-4326-B232-A5EFB37CFF57}"/>
                </c:ext>
              </c:extLst>
            </c:dLbl>
            <c:dLbl>
              <c:idx val="3"/>
              <c:layout>
                <c:manualLayout>
                  <c:x val="3.5308159241791641E-2"/>
                  <c:y val="0.1126061453818410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09-4326-B232-A5EFB37CFF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Evaporación</c:v>
                </c:pt>
                <c:pt idx="1">
                  <c:v>Pérdidas en tareas operativas</c:v>
                </c:pt>
                <c:pt idx="2">
                  <c:v>Arrastre</c:v>
                </c:pt>
                <c:pt idx="3">
                  <c:v>Descargas operacionales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33</c:v>
                </c:pt>
                <c:pt idx="1">
                  <c:v>15</c:v>
                </c:pt>
                <c:pt idx="2">
                  <c:v>44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09-4326-B232-A5EFB37CFF5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4020138081694988"/>
          <c:y val="0.27605944467190635"/>
          <c:w val="0.3443221605623682"/>
          <c:h val="0.44788111065618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1E-4725-8342-3112487A9AB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1E-4725-8342-3112487A9AB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1E-4725-8342-3112487A9AB9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1E-4725-8342-3112487A9AB9}"/>
              </c:ext>
            </c:extLst>
          </c:dPt>
          <c:dLbls>
            <c:dLbl>
              <c:idx val="0"/>
              <c:layout>
                <c:manualLayout>
                  <c:x val="-0.16096309067722103"/>
                  <c:y val="-0.177465195609417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1E-4725-8342-3112487A9AB9}"/>
                </c:ext>
              </c:extLst>
            </c:dLbl>
            <c:dLbl>
              <c:idx val="1"/>
              <c:layout>
                <c:manualLayout>
                  <c:x val="0.10113032985776485"/>
                  <c:y val="2.229962564713516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1E-4725-8342-3112487A9AB9}"/>
                </c:ext>
              </c:extLst>
            </c:dLbl>
            <c:dLbl>
              <c:idx val="2"/>
              <c:layout>
                <c:manualLayout>
                  <c:x val="9.7430806317401045E-2"/>
                  <c:y val="8.945860560888539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1E-4725-8342-3112487A9AB9}"/>
                </c:ext>
              </c:extLst>
            </c:dLbl>
            <c:dLbl>
              <c:idx val="3"/>
              <c:layout>
                <c:manualLayout>
                  <c:x val="3.7887670563471046E-2"/>
                  <c:y val="0.1160542751922535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21E-4725-8342-3112487A9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Rechazo Salmuera Pobre (Proceso)</c:v>
                </c:pt>
                <c:pt idx="1">
                  <c:v>Tratamiento Agua - Rechazo OI</c:v>
                </c:pt>
                <c:pt idx="2">
                  <c:v>Preparación Prod Químicos</c:v>
                </c:pt>
                <c:pt idx="3">
                  <c:v>Evaporación y otros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72</c:v>
                </c:pt>
                <c:pt idx="1">
                  <c:v>10</c:v>
                </c:pt>
                <c:pt idx="2">
                  <c:v>10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1E-4725-8342-3112487A9AB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4020138081694988"/>
          <c:y val="0.27605944467190635"/>
          <c:w val="0.3443221605623682"/>
          <c:h val="0.44788111065618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0C5D1-6792-43A4-9D76-05504CFE74A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2985B-E9DF-4770-B7A0-94F39B2D3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0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985B-E9DF-4770-B7A0-94F39B2D31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47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985B-E9DF-4770-B7A0-94F39B2D3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89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8" name="Google Shape;72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9" name="Google Shape;72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A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>
                <a:latin typeface="Arial"/>
                <a:ea typeface="Arial"/>
                <a:cs typeface="Arial"/>
                <a:sym typeface="Arial"/>
              </a:rPr>
              <a:t>13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907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AR" dirty="0"/>
              <a:t>Agregar cartel para las estaciones</a:t>
            </a:r>
            <a:endParaRPr dirty="0"/>
          </a:p>
        </p:txBody>
      </p:sp>
      <p:sp>
        <p:nvSpPr>
          <p:cNvPr id="747" name="Google Shape;747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>
                <a:latin typeface="Arial"/>
                <a:ea typeface="Arial"/>
                <a:cs typeface="Arial"/>
                <a:sym typeface="Arial"/>
              </a:rPr>
              <a:t>15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9704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p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82" name="Google Shape;782;p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896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985B-E9DF-4770-B7A0-94F39B2D3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25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985B-E9DF-4770-B7A0-94F39B2D3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74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u="non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2985B-E9DF-4770-B7A0-94F39B2D3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08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1" dirty="0"/>
              <a:t>SLIDE 8 CONSUMO UNITARIO DE AGUA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985B-E9DF-4770-B7A0-94F39B2D3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82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1"/>
              <a:t>SLIDE 9 REUTILIZACIÓN DE AGUA</a:t>
            </a:r>
            <a:endParaRPr lang="es-EC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985B-E9DF-4770-B7A0-94F39B2D3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20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1" dirty="0"/>
              <a:t>SLIDE 12 PROYECCIÓN ESPERADA DE DEMANDA DE AGUA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985B-E9DF-4770-B7A0-94F39B2D3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0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985B-E9DF-4770-B7A0-94F39B2D3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9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3518B-557A-9F8A-4D4F-68048DDD1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8345" y="2575079"/>
            <a:ext cx="7935309" cy="1909763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90A656-0CF4-A980-7C52-1743B31B7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8345" y="4576918"/>
            <a:ext cx="7935309" cy="104347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D8D67CE-45F7-7C3B-D43A-FE4A84CCF000}"/>
              </a:ext>
            </a:extLst>
          </p:cNvPr>
          <p:cNvCxnSpPr>
            <a:cxnSpLocks/>
          </p:cNvCxnSpPr>
          <p:nvPr userDrawn="1"/>
        </p:nvCxnSpPr>
        <p:spPr>
          <a:xfrm>
            <a:off x="6347580" y="845729"/>
            <a:ext cx="0" cy="491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79660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42F143-67C1-9439-C026-548F3BFA9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510" y="631343"/>
            <a:ext cx="8436980" cy="1325563"/>
          </a:xfrm>
        </p:spPr>
        <p:txBody>
          <a:bodyPr/>
          <a:lstStyle>
            <a:lvl1pPr algn="ctr"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77A7E38-B18A-61F1-31E3-53F901EC6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2347" y="2095380"/>
            <a:ext cx="4217987" cy="3252124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1D52319A-F822-B99E-799C-D2D8FA35E1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8990" y="2095380"/>
            <a:ext cx="4217987" cy="3252124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360242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76206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826F67-6BFB-313A-2154-25C98DB13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latin typeface="Corbel" panose="020B0503020204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D7DB73-E199-413C-832C-2732F2642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3B66F0-4465-CCF9-53A9-82AADF470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4843680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44E98-5E04-92FA-5F31-08BF7197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3376"/>
            <a:ext cx="3932237" cy="1224023"/>
          </a:xfrm>
        </p:spPr>
        <p:txBody>
          <a:bodyPr anchor="t"/>
          <a:lstStyle>
            <a:lvl1pPr>
              <a:defRPr sz="3200" b="1" i="0">
                <a:latin typeface="Corbel" panose="020B05030202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E8242D8-B69C-6AA8-DAE8-89162AE9A7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057E64-7A6D-A76F-055A-645B5E970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8167299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44E98-5E04-92FA-5F31-08BF7197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3376"/>
            <a:ext cx="3932237" cy="1224023"/>
          </a:xfrm>
        </p:spPr>
        <p:txBody>
          <a:bodyPr anchor="t"/>
          <a:lstStyle>
            <a:lvl1pPr>
              <a:defRPr sz="3200" b="1" i="0">
                <a:latin typeface="Corbel" panose="020B05030202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057E64-7A6D-A76F-055A-645B5E970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BA59E3-C629-0374-48C6-FFB1E3B3B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972" y="626523"/>
            <a:ext cx="6743700" cy="5604954"/>
          </a:xfrm>
          <a:prstGeom prst="rect">
            <a:avLst/>
          </a:prstGeom>
        </p:spPr>
      </p:pic>
      <p:sp>
        <p:nvSpPr>
          <p:cNvPr id="6" name="Marcador de medios 12">
            <a:extLst>
              <a:ext uri="{FF2B5EF4-FFF2-40B4-BE49-F238E27FC236}">
                <a16:creationId xmlns:a16="http://schemas.microsoft.com/office/drawing/2014/main" id="{549FD8D8-E5C2-4C73-BEBF-9D552AD94BD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6470952" y="1423253"/>
            <a:ext cx="4300537" cy="26273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s-CL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5709339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44E98-5E04-92FA-5F31-08BF7197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151" y="833376"/>
            <a:ext cx="3932237" cy="1224023"/>
          </a:xfrm>
        </p:spPr>
        <p:txBody>
          <a:bodyPr anchor="t"/>
          <a:lstStyle>
            <a:lvl1pPr>
              <a:defRPr sz="3200" b="1" i="0">
                <a:latin typeface="Corbel" panose="020B05030202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E8242D8-B69C-6AA8-DAE8-89162AE9A7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6612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057E64-7A6D-A76F-055A-645B5E970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3151" y="2057400"/>
            <a:ext cx="3932237" cy="3579471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87792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;p2">
            <a:extLst>
              <a:ext uri="{FF2B5EF4-FFF2-40B4-BE49-F238E27FC236}">
                <a16:creationId xmlns:a16="http://schemas.microsoft.com/office/drawing/2014/main" id="{55857CA6-C2D3-DAEF-E9DF-812C01204F0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13225" y="2226000"/>
            <a:ext cx="4611129" cy="24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577A9186-9F37-F4B2-E942-895BE4624B9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3224" y="4811525"/>
            <a:ext cx="4611129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520474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09;p13">
            <a:extLst>
              <a:ext uri="{FF2B5EF4-FFF2-40B4-BE49-F238E27FC236}">
                <a16:creationId xmlns:a16="http://schemas.microsoft.com/office/drawing/2014/main" id="{CF79C73F-7FC2-684B-5B3E-B22CB8EE7715}"/>
              </a:ext>
            </a:extLst>
          </p:cNvPr>
          <p:cNvSpPr txBox="1">
            <a:spLocks/>
          </p:cNvSpPr>
          <p:nvPr userDrawn="1"/>
        </p:nvSpPr>
        <p:spPr>
          <a:xfrm>
            <a:off x="1805626" y="3414847"/>
            <a:ext cx="2571875" cy="738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300" b="1" i="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lang="es-CL" dirty="0"/>
          </a:p>
        </p:txBody>
      </p:sp>
      <p:sp>
        <p:nvSpPr>
          <p:cNvPr id="28" name="Google Shape;211;p13">
            <a:extLst>
              <a:ext uri="{FF2B5EF4-FFF2-40B4-BE49-F238E27FC236}">
                <a16:creationId xmlns:a16="http://schemas.microsoft.com/office/drawing/2014/main" id="{3BA71F40-386D-78D8-84BB-F3BBC4F130F5}"/>
              </a:ext>
            </a:extLst>
          </p:cNvPr>
          <p:cNvSpPr txBox="1">
            <a:spLocks/>
          </p:cNvSpPr>
          <p:nvPr userDrawn="1"/>
        </p:nvSpPr>
        <p:spPr>
          <a:xfrm>
            <a:off x="1805602" y="4166172"/>
            <a:ext cx="2571900" cy="692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4247734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>
  <p:cSld name="5_Imagen con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3"/>
          <p:cNvSpPr txBox="1">
            <a:spLocks noGrp="1"/>
          </p:cNvSpPr>
          <p:nvPr>
            <p:ph type="title"/>
          </p:nvPr>
        </p:nvSpPr>
        <p:spPr>
          <a:xfrm>
            <a:off x="839788" y="833378"/>
            <a:ext cx="3932237" cy="122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 b="1" i="0"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3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1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113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7095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68" descr="A green and blue gradien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4939203" y="-394797"/>
            <a:ext cx="2313595" cy="1219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68"/>
          <p:cNvSpPr txBox="1">
            <a:spLocks noGrp="1"/>
          </p:cNvSpPr>
          <p:nvPr>
            <p:ph type="title"/>
          </p:nvPr>
        </p:nvSpPr>
        <p:spPr>
          <a:xfrm>
            <a:off x="912284" y="914400"/>
            <a:ext cx="5183717" cy="155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777436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C62807F-6C13-B624-FD46-A017F90F69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17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1_Título y objeto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09" descr="A green and blue gradien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5388305" y="-5388302"/>
            <a:ext cx="1415393" cy="12191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87990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C62807F-6C13-B624-FD46-A017F90F69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711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solidFill>
          <a:srgbClr val="F5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093887-EB9F-C1A9-E9B0-E716E6199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8345" y="578113"/>
            <a:ext cx="7935309" cy="1429363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6666691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07EFC9-5907-BDBF-2645-4B776E56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DBC455-9C12-A9BE-6854-3DBB59E22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864124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3BB7AF-7095-E81B-2261-C3FD8221F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968" y="1027152"/>
            <a:ext cx="8013941" cy="1900298"/>
          </a:xfrm>
        </p:spPr>
        <p:txBody>
          <a:bodyPr anchor="b"/>
          <a:lstStyle>
            <a:lvl1pPr algn="l">
              <a:defRPr sz="6000" b="1" i="0">
                <a:latin typeface="Corbel" panose="020B05030202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75862E-9BB8-3408-6384-2FF55003F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9968" y="2954438"/>
            <a:ext cx="8013942" cy="97611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0078151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393A8-46B3-7D9C-75A2-3BB95D37A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3B747A-60E5-14F5-5844-5BBCE3028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+mj-lt"/>
              </a:defRPr>
            </a:lvl1pPr>
            <a:lvl2pPr>
              <a:buClr>
                <a:schemeClr val="accent2"/>
              </a:buClr>
              <a:defRPr sz="2000">
                <a:latin typeface="+mj-lt"/>
              </a:defRPr>
            </a:lvl2pPr>
            <a:lvl3pPr>
              <a:buClr>
                <a:schemeClr val="accent2"/>
              </a:buClr>
              <a:defRPr sz="1800">
                <a:latin typeface="+mj-lt"/>
              </a:defRPr>
            </a:lvl3pPr>
            <a:lvl4pPr>
              <a:buClr>
                <a:schemeClr val="accent2"/>
              </a:buClr>
              <a:defRPr sz="1600">
                <a:latin typeface="+mj-lt"/>
              </a:defRPr>
            </a:lvl4pPr>
            <a:lvl5pPr>
              <a:buClr>
                <a:schemeClr val="accent2"/>
              </a:buClr>
              <a:defRPr sz="1600">
                <a:latin typeface="+mj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649982-7381-AEC7-1FD0-CD7CF1033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+mj-lt"/>
              </a:defRPr>
            </a:lvl1pPr>
            <a:lvl2pPr>
              <a:buClr>
                <a:schemeClr val="accent2"/>
              </a:buClr>
              <a:defRPr sz="2000">
                <a:latin typeface="+mj-lt"/>
              </a:defRPr>
            </a:lvl2pPr>
            <a:lvl3pPr>
              <a:buClr>
                <a:schemeClr val="accent2"/>
              </a:buClr>
              <a:defRPr sz="1800">
                <a:latin typeface="+mj-lt"/>
              </a:defRPr>
            </a:lvl3pPr>
            <a:lvl4pPr>
              <a:buClr>
                <a:schemeClr val="accent2"/>
              </a:buClr>
              <a:defRPr sz="1600">
                <a:latin typeface="+mj-lt"/>
              </a:defRPr>
            </a:lvl4pPr>
            <a:lvl5pPr>
              <a:buClr>
                <a:schemeClr val="accent2"/>
              </a:buClr>
              <a:defRPr sz="1600">
                <a:latin typeface="+mj-lt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5793183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CA6951-D820-7BA8-CE16-24A9F6BC8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DF9877-7D10-AABB-B6B2-8C2E34766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EC9D6F-CE81-8041-10B1-618F9EB54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+mj-lt"/>
              </a:defRPr>
            </a:lvl1pPr>
            <a:lvl2pPr>
              <a:buClr>
                <a:schemeClr val="accent2"/>
              </a:buClr>
              <a:defRPr sz="2000">
                <a:latin typeface="+mj-lt"/>
              </a:defRPr>
            </a:lvl2pPr>
            <a:lvl3pPr>
              <a:buClr>
                <a:schemeClr val="accent2"/>
              </a:buClr>
              <a:defRPr sz="1800">
                <a:latin typeface="+mj-lt"/>
              </a:defRPr>
            </a:lvl3pPr>
            <a:lvl4pPr>
              <a:buClr>
                <a:schemeClr val="accent2"/>
              </a:buClr>
              <a:defRPr sz="1600">
                <a:latin typeface="+mj-lt"/>
              </a:defRPr>
            </a:lvl4pPr>
            <a:lvl5pPr>
              <a:buClr>
                <a:schemeClr val="accent2"/>
              </a:buClr>
              <a:defRPr sz="1600">
                <a:latin typeface="+mj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1CAA83E-6847-7797-26C6-39FBAEAB98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20FD2D8-9F50-4D66-6CB8-B9C1E5D84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+mj-lt"/>
              </a:defRPr>
            </a:lvl1pPr>
            <a:lvl2pPr>
              <a:buClr>
                <a:schemeClr val="accent2"/>
              </a:buClr>
              <a:defRPr sz="2000">
                <a:latin typeface="+mj-lt"/>
              </a:defRPr>
            </a:lvl2pPr>
            <a:lvl3pPr>
              <a:buClr>
                <a:schemeClr val="accent2"/>
              </a:buClr>
              <a:defRPr sz="1800">
                <a:latin typeface="+mj-lt"/>
              </a:defRPr>
            </a:lvl3pPr>
            <a:lvl4pPr>
              <a:buClr>
                <a:schemeClr val="accent2"/>
              </a:buClr>
              <a:defRPr sz="1600">
                <a:latin typeface="+mj-lt"/>
              </a:defRPr>
            </a:lvl4pPr>
            <a:lvl5pPr>
              <a:buClr>
                <a:schemeClr val="accent2"/>
              </a:buClr>
              <a:defRPr sz="1600">
                <a:latin typeface="+mj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646852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42F143-67C1-9439-C026-548F3BFA9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510" y="631343"/>
            <a:ext cx="8436980" cy="1325563"/>
          </a:xfrm>
        </p:spPr>
        <p:txBody>
          <a:bodyPr/>
          <a:lstStyle>
            <a:lvl1pPr algn="ctr"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77A7E38-B18A-61F1-31E3-53F901EC6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8013" y="2257426"/>
            <a:ext cx="8435975" cy="348361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836649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2F48E8-A8E5-0B22-8D68-61C23325D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DA98A9-C44C-E3AA-909F-F1A94B185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295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4" r:id="rId3"/>
    <p:sldLayoutId id="2147483663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60" r:id="rId10"/>
    <p:sldLayoutId id="2147483655" r:id="rId11"/>
    <p:sldLayoutId id="2147483656" r:id="rId12"/>
    <p:sldLayoutId id="2147483657" r:id="rId13"/>
    <p:sldLayoutId id="2147483665" r:id="rId14"/>
    <p:sldLayoutId id="2147483661" r:id="rId15"/>
    <p:sldLayoutId id="2147483658" r:id="rId16"/>
    <p:sldLayoutId id="2147483659" r:id="rId17"/>
    <p:sldLayoutId id="2147483666" r:id="rId18"/>
    <p:sldLayoutId id="2147483667" r:id="rId19"/>
    <p:sldLayoutId id="2147483668" r:id="rId2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emf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techint-ingenieria.com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27;p1">
            <a:extLst>
              <a:ext uri="{FF2B5EF4-FFF2-40B4-BE49-F238E27FC236}">
                <a16:creationId xmlns:a16="http://schemas.microsoft.com/office/drawing/2014/main" id="{80308F82-8774-D64E-8C6D-563E2E8C950C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12598"/>
            <a:ext cx="12214395" cy="687059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ítulo 12">
            <a:extLst>
              <a:ext uri="{FF2B5EF4-FFF2-40B4-BE49-F238E27FC236}">
                <a16:creationId xmlns:a16="http://schemas.microsoft.com/office/drawing/2014/main" id="{FA2F883D-BCB9-DD38-7BB5-460F9EA1D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75079"/>
            <a:ext cx="12192000" cy="1909763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es-CL" sz="5400" dirty="0">
                <a:latin typeface="Arial" panose="020B0604020202020204" pitchFamily="34" charset="0"/>
                <a:cs typeface="Arial" panose="020B0604020202020204" pitchFamily="34" charset="0"/>
              </a:rPr>
              <a:t>DESALACIÓN Y TRANSPORTE </a:t>
            </a:r>
            <a:br>
              <a:rPr lang="es-CL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5400" dirty="0">
                <a:latin typeface="Arial" panose="020B0604020202020204" pitchFamily="34" charset="0"/>
                <a:cs typeface="Arial" panose="020B0604020202020204" pitchFamily="34" charset="0"/>
              </a:rPr>
              <a:t>DE AGUA PARA LA GRAN MINERÍA</a:t>
            </a:r>
            <a:br>
              <a:rPr lang="es-CL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ubtítulo 13">
            <a:extLst>
              <a:ext uri="{FF2B5EF4-FFF2-40B4-BE49-F238E27FC236}">
                <a16:creationId xmlns:a16="http://schemas.microsoft.com/office/drawing/2014/main" id="{AC70B8B3-E3EC-DAF5-D1A8-B686C55DA20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28668" y="4516954"/>
            <a:ext cx="9674086" cy="996287"/>
          </a:xfrm>
        </p:spPr>
        <p:txBody>
          <a:bodyPr/>
          <a:lstStyle/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Martín Scalabrini Ortiz -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Commercial Sr. Manager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49" y="835541"/>
            <a:ext cx="1957534" cy="743251"/>
          </a:xfrm>
          <a:prstGeom prst="rect">
            <a:avLst/>
          </a:prstGeom>
        </p:spPr>
      </p:pic>
      <p:cxnSp>
        <p:nvCxnSpPr>
          <p:cNvPr id="15" name="Google Shape;63;p91"/>
          <p:cNvCxnSpPr/>
          <p:nvPr/>
        </p:nvCxnSpPr>
        <p:spPr>
          <a:xfrm flipH="1">
            <a:off x="1328668" y="4417550"/>
            <a:ext cx="952221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6E08BAD-2A7D-36E7-8207-D6F5D9AB2FB2}"/>
              </a:ext>
            </a:extLst>
          </p:cNvPr>
          <p:cNvCxnSpPr>
            <a:cxnSpLocks/>
          </p:cNvCxnSpPr>
          <p:nvPr/>
        </p:nvCxnSpPr>
        <p:spPr>
          <a:xfrm>
            <a:off x="6096000" y="988817"/>
            <a:ext cx="0" cy="504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 EXPOMINA">
            <a:extLst>
              <a:ext uri="{FF2B5EF4-FFF2-40B4-BE49-F238E27FC236}">
                <a16:creationId xmlns:a16="http://schemas.microsoft.com/office/drawing/2014/main" id="{A01F96ED-8213-93A1-6787-D4A24BA5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966" y="954616"/>
            <a:ext cx="1766914" cy="4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90866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ddn_vf_subeng (1080p).mp4">
            <a:hlinkClick r:id="" action="ppaction://media"/>
            <a:extLst>
              <a:ext uri="{FF2B5EF4-FFF2-40B4-BE49-F238E27FC236}">
                <a16:creationId xmlns:a16="http://schemas.microsoft.com/office/drawing/2014/main" id="{C9524161-6852-6A0D-8290-E3225479E3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74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68" descr="A green and blue gradient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58648" y="-452805"/>
            <a:ext cx="2322703" cy="12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28;p16"/>
          <p:cNvSpPr/>
          <p:nvPr/>
        </p:nvSpPr>
        <p:spPr>
          <a:xfrm>
            <a:off x="915874" y="1189107"/>
            <a:ext cx="10746143" cy="52525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46;p7">
            <a:extLst>
              <a:ext uri="{FF2B5EF4-FFF2-40B4-BE49-F238E27FC236}">
                <a16:creationId xmlns:a16="http://schemas.microsoft.com/office/drawing/2014/main" id="{1B5B7EFF-12A8-6A6A-5D92-AAC3093746AE}"/>
              </a:ext>
            </a:extLst>
          </p:cNvPr>
          <p:cNvSpPr/>
          <p:nvPr/>
        </p:nvSpPr>
        <p:spPr>
          <a:xfrm rot="16200000" flipH="1">
            <a:off x="6258346" y="-4153364"/>
            <a:ext cx="61199" cy="10746143"/>
          </a:xfrm>
          <a:prstGeom prst="rect">
            <a:avLst/>
          </a:prstGeom>
          <a:solidFill>
            <a:srgbClr val="4AB7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87;p94"/>
          <p:cNvSpPr txBox="1">
            <a:spLocks/>
          </p:cNvSpPr>
          <p:nvPr/>
        </p:nvSpPr>
        <p:spPr>
          <a:xfrm>
            <a:off x="913181" y="505870"/>
            <a:ext cx="6897380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AR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 de Desalinización típica</a:t>
            </a:r>
            <a:endParaRPr lang="es-AR" sz="32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oogle Shape;115;p92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7381" y="494866"/>
            <a:ext cx="1188000" cy="2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5EF3C119-F21F-4ADF-AA91-6EF468806932}"/>
              </a:ext>
            </a:extLst>
          </p:cNvPr>
          <p:cNvSpPr/>
          <p:nvPr/>
        </p:nvSpPr>
        <p:spPr>
          <a:xfrm>
            <a:off x="2369804" y="2663689"/>
            <a:ext cx="1350935" cy="972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Estación Bombeo Captación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0D2BF8C-75E2-25D1-4870-74C795BBCE62}"/>
              </a:ext>
            </a:extLst>
          </p:cNvPr>
          <p:cNvSpPr/>
          <p:nvPr/>
        </p:nvSpPr>
        <p:spPr>
          <a:xfrm>
            <a:off x="4195445" y="2663688"/>
            <a:ext cx="1584000" cy="972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Pretratamiento (DAF, UF, Multimedia)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CD8E641-FFBA-5D1C-79E8-AE1402F3C489}"/>
              </a:ext>
            </a:extLst>
          </p:cNvPr>
          <p:cNvSpPr/>
          <p:nvPr/>
        </p:nvSpPr>
        <p:spPr>
          <a:xfrm>
            <a:off x="6238940" y="2659392"/>
            <a:ext cx="1452438" cy="972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</a:t>
            </a:r>
          </a:p>
          <a:p>
            <a:pPr algn="ctr"/>
            <a:r>
              <a:rPr lang="es-AR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recuperación energía</a:t>
            </a: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6883CD8B-5CCD-7902-F5B3-DB452EA0846D}"/>
              </a:ext>
            </a:extLst>
          </p:cNvPr>
          <p:cNvCxnSpPr>
            <a:cxnSpLocks/>
            <a:stCxn id="29" idx="3"/>
            <a:endCxn id="32" idx="1"/>
          </p:cNvCxnSpPr>
          <p:nvPr/>
        </p:nvCxnSpPr>
        <p:spPr>
          <a:xfrm flipV="1">
            <a:off x="3720739" y="3149720"/>
            <a:ext cx="47470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D56F77B9-1786-8CC4-E7F5-6E60AB789373}"/>
              </a:ext>
            </a:extLst>
          </p:cNvPr>
          <p:cNvCxnSpPr>
            <a:cxnSpLocks/>
          </p:cNvCxnSpPr>
          <p:nvPr/>
        </p:nvCxnSpPr>
        <p:spPr>
          <a:xfrm flipV="1">
            <a:off x="5768872" y="3162072"/>
            <a:ext cx="4680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C4C3868A-B117-5A8A-E49F-998169A5187E}"/>
              </a:ext>
            </a:extLst>
          </p:cNvPr>
          <p:cNvCxnSpPr>
            <a:cxnSpLocks/>
          </p:cNvCxnSpPr>
          <p:nvPr/>
        </p:nvCxnSpPr>
        <p:spPr>
          <a:xfrm>
            <a:off x="7716091" y="3208591"/>
            <a:ext cx="10729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CF603A6A-0032-13CF-B14B-0DEB90854D91}"/>
              </a:ext>
            </a:extLst>
          </p:cNvPr>
          <p:cNvSpPr txBox="1"/>
          <p:nvPr/>
        </p:nvSpPr>
        <p:spPr>
          <a:xfrm>
            <a:off x="7526621" y="2499123"/>
            <a:ext cx="13592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</a:p>
          <a:p>
            <a:pPr algn="ctr"/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40 / 50</a:t>
            </a:r>
          </a:p>
        </p:txBody>
      </p:sp>
      <p:cxnSp>
        <p:nvCxnSpPr>
          <p:cNvPr id="38" name="Conector: angular 21">
            <a:extLst>
              <a:ext uri="{FF2B5EF4-FFF2-40B4-BE49-F238E27FC236}">
                <a16:creationId xmlns:a16="http://schemas.microsoft.com/office/drawing/2014/main" id="{C2CA29B8-DA82-AEFB-7EFE-535245D6B3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7531111" y="3026891"/>
            <a:ext cx="475564" cy="170374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9A9AF1C-1FAF-7530-9F46-29A0AE7EC846}"/>
              </a:ext>
            </a:extLst>
          </p:cNvPr>
          <p:cNvSpPr txBox="1"/>
          <p:nvPr/>
        </p:nvSpPr>
        <p:spPr>
          <a:xfrm>
            <a:off x="7611626" y="3543184"/>
            <a:ext cx="12480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Rechazo</a:t>
            </a:r>
          </a:p>
          <a:p>
            <a:pPr algn="ctr"/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50 / 60</a:t>
            </a: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4CE2F1DF-46DD-67F9-FB77-D53535FB0565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1026966" y="3145422"/>
            <a:ext cx="1342838" cy="4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F542337-8A19-9E2F-E10C-0D1A9AA4E652}"/>
              </a:ext>
            </a:extLst>
          </p:cNvPr>
          <p:cNvSpPr txBox="1"/>
          <p:nvPr/>
        </p:nvSpPr>
        <p:spPr>
          <a:xfrm>
            <a:off x="1071757" y="2499123"/>
            <a:ext cx="12294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Agua de mar </a:t>
            </a:r>
          </a:p>
          <a:p>
            <a:pPr algn="ctr"/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6A0CDD82-B0F1-64B7-0E03-66FB05C27642}"/>
              </a:ext>
            </a:extLst>
          </p:cNvPr>
          <p:cNvSpPr/>
          <p:nvPr/>
        </p:nvSpPr>
        <p:spPr>
          <a:xfrm>
            <a:off x="4231445" y="4107019"/>
            <a:ext cx="1548000" cy="8572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Energía</a:t>
            </a:r>
          </a:p>
          <a:p>
            <a:pPr algn="ctr"/>
            <a:r>
              <a:rPr lang="es-AR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2,8/3,3 kWh x m</a:t>
            </a:r>
            <a:r>
              <a:rPr lang="es-AR" sz="12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F45DD9D-F7C3-CA62-6A05-8D6B1C4413F7}"/>
              </a:ext>
            </a:extLst>
          </p:cNvPr>
          <p:cNvSpPr/>
          <p:nvPr/>
        </p:nvSpPr>
        <p:spPr>
          <a:xfrm>
            <a:off x="8819966" y="2659392"/>
            <a:ext cx="1622854" cy="972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Postratamiento </a:t>
            </a:r>
            <a:r>
              <a:rPr lang="es-AR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(estabilización)</a:t>
            </a:r>
          </a:p>
        </p:txBody>
      </p: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695F7E1F-CD1C-865C-E051-6D24DAAE40C1}"/>
              </a:ext>
            </a:extLst>
          </p:cNvPr>
          <p:cNvCxnSpPr>
            <a:cxnSpLocks/>
          </p:cNvCxnSpPr>
          <p:nvPr/>
        </p:nvCxnSpPr>
        <p:spPr>
          <a:xfrm>
            <a:off x="10375888" y="3145422"/>
            <a:ext cx="11419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CC93F04-2F6D-6B74-2E77-A47D8C251F78}"/>
              </a:ext>
            </a:extLst>
          </p:cNvPr>
          <p:cNvSpPr txBox="1"/>
          <p:nvPr/>
        </p:nvSpPr>
        <p:spPr>
          <a:xfrm>
            <a:off x="10567935" y="2512359"/>
            <a:ext cx="100347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A Transporte</a:t>
            </a:r>
          </a:p>
        </p:txBody>
      </p:sp>
      <p:sp>
        <p:nvSpPr>
          <p:cNvPr id="4" name="Google Shape;281;p94">
            <a:extLst>
              <a:ext uri="{FF2B5EF4-FFF2-40B4-BE49-F238E27FC236}">
                <a16:creationId xmlns:a16="http://schemas.microsoft.com/office/drawing/2014/main" id="{86C41520-848C-8B11-FD97-BFA2FB54E0E5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TECHINT E&amp;C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82;p94">
            <a:extLst>
              <a:ext uri="{FF2B5EF4-FFF2-40B4-BE49-F238E27FC236}">
                <a16:creationId xmlns:a16="http://schemas.microsoft.com/office/drawing/2014/main" id="{935FFDAF-C94C-ACB5-5A14-2A891E282798}"/>
              </a:ext>
            </a:extLst>
          </p:cNvPr>
          <p:cNvSpPr txBox="1"/>
          <p:nvPr/>
        </p:nvSpPr>
        <p:spPr>
          <a:xfrm rot="16200000">
            <a:off x="-1258472" y="1906421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4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3040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B2E171-18CF-F2EB-C114-F1D6A03CDC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73" r="20269"/>
          <a:stretch/>
        </p:blipFill>
        <p:spPr>
          <a:xfrm>
            <a:off x="6146043" y="0"/>
            <a:ext cx="6045957" cy="6858000"/>
          </a:xfrm>
          <a:prstGeom prst="rect">
            <a:avLst/>
          </a:prstGeom>
        </p:spPr>
      </p:pic>
      <p:sp>
        <p:nvSpPr>
          <p:cNvPr id="732" name="Google Shape;732;p26"/>
          <p:cNvSpPr/>
          <p:nvPr/>
        </p:nvSpPr>
        <p:spPr>
          <a:xfrm>
            <a:off x="627157" y="2101195"/>
            <a:ext cx="5032538" cy="232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8000" lvl="1" indent="-108000">
              <a:spcAft>
                <a:spcPts val="600"/>
              </a:spcAft>
              <a:buClr>
                <a:schemeClr val="tx2"/>
              </a:buClr>
              <a:buSzPts val="1200"/>
              <a:buFont typeface="Arial"/>
              <a:buChar char="•"/>
            </a:pPr>
            <a:r>
              <a:rPr lang="es-AR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Altura piezométrica máxima en condiciones detenidas</a:t>
            </a:r>
            <a:endParaRPr dirty="0"/>
          </a:p>
          <a:p>
            <a:pPr marL="108000" lvl="1" indent="-108000">
              <a:spcAft>
                <a:spcPts val="600"/>
              </a:spcAft>
              <a:buClr>
                <a:schemeClr val="tx2"/>
              </a:buClr>
              <a:buSzPts val="1200"/>
              <a:buFont typeface="Arial"/>
              <a:buChar char="•"/>
            </a:pPr>
            <a:r>
              <a:rPr lang="es-AR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Máxima presión a la descarga de las estaciones de bombeo</a:t>
            </a:r>
            <a:endParaRPr dirty="0"/>
          </a:p>
          <a:p>
            <a:pPr marL="108000" lvl="1" indent="-108000">
              <a:spcAft>
                <a:spcPts val="600"/>
              </a:spcAft>
              <a:buClr>
                <a:schemeClr val="tx2"/>
              </a:buClr>
              <a:buSzPts val="1200"/>
              <a:buFont typeface="Arial"/>
              <a:buChar char="•"/>
            </a:pPr>
            <a:r>
              <a:rPr lang="es-AR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Espesores según la máxima presión de diseño</a:t>
            </a:r>
            <a:endParaRPr dirty="0"/>
          </a:p>
          <a:p>
            <a:pPr marL="108000" lvl="1" indent="-108000">
              <a:spcAft>
                <a:spcPts val="600"/>
              </a:spcAft>
              <a:buClr>
                <a:schemeClr val="tx2"/>
              </a:buClr>
              <a:buSzPts val="1200"/>
              <a:buFont typeface="Arial"/>
              <a:buChar char="•"/>
            </a:pPr>
            <a:r>
              <a:rPr lang="es-AR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Tramos de distintos espesores en el sistema</a:t>
            </a:r>
            <a:endParaRPr dirty="0"/>
          </a:p>
          <a:p>
            <a:pPr marL="108000" lvl="1" indent="-108000">
              <a:spcAft>
                <a:spcPts val="600"/>
              </a:spcAft>
              <a:buClr>
                <a:schemeClr val="tx2"/>
              </a:buClr>
              <a:buSzPts val="1200"/>
              <a:buFont typeface="Arial"/>
              <a:buChar char="•"/>
            </a:pPr>
            <a:r>
              <a:rPr lang="es-AR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Verificación estudios transitorios</a:t>
            </a:r>
            <a:endParaRPr dirty="0"/>
          </a:p>
        </p:txBody>
      </p:sp>
      <p:sp>
        <p:nvSpPr>
          <p:cNvPr id="736" name="Google Shape;736;p26"/>
          <p:cNvSpPr txBox="1"/>
          <p:nvPr/>
        </p:nvSpPr>
        <p:spPr>
          <a:xfrm>
            <a:off x="627156" y="910602"/>
            <a:ext cx="5060592" cy="1210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ts val="2400"/>
            </a:pPr>
            <a:r>
              <a:rPr lang="es-AR" sz="3200" dirty="0">
                <a:latin typeface="Arial"/>
                <a:ea typeface="Arial"/>
                <a:cs typeface="Arial"/>
                <a:sym typeface="Arial"/>
              </a:rPr>
              <a:t>Optimización de</a:t>
            </a:r>
            <a:endParaRPr sz="3200" dirty="0"/>
          </a:p>
          <a:p>
            <a:pPr>
              <a:lnSpc>
                <a:spcPct val="80000"/>
              </a:lnSpc>
              <a:buClr>
                <a:schemeClr val="dk1"/>
              </a:buClr>
              <a:buSzPts val="2400"/>
            </a:pPr>
            <a:r>
              <a:rPr lang="es-AR" sz="3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Espesores de Tubería</a:t>
            </a:r>
            <a:endParaRPr sz="3200" dirty="0"/>
          </a:p>
        </p:txBody>
      </p:sp>
      <p:sp>
        <p:nvSpPr>
          <p:cNvPr id="741" name="Google Shape;741;p26"/>
          <p:cNvSpPr/>
          <p:nvPr/>
        </p:nvSpPr>
        <p:spPr>
          <a:xfrm>
            <a:off x="627156" y="4589053"/>
            <a:ext cx="5032539" cy="11079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26"/>
          <p:cNvSpPr txBox="1"/>
          <p:nvPr/>
        </p:nvSpPr>
        <p:spPr>
          <a:xfrm>
            <a:off x="1932156" y="4701029"/>
            <a:ext cx="3495063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s-AR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Resultado</a:t>
            </a:r>
            <a:r>
              <a:rPr lang="es-AR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r>
              <a:rPr lang="es-AR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Tramos de </a:t>
            </a:r>
            <a:r>
              <a:rPr lang="es-A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distintos espesores</a:t>
            </a:r>
          </a:p>
          <a:p>
            <a:r>
              <a:rPr lang="es-AR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 el sistema en forma optimizada</a:t>
            </a:r>
            <a:endParaRPr sz="2400"/>
          </a:p>
          <a:p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80;p93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7381" y="493505"/>
            <a:ext cx="1188000" cy="29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C2D27007-DBBB-934D-B9FA-9603F2CC0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18" y="4701029"/>
            <a:ext cx="819549" cy="739592"/>
          </a:xfrm>
          <a:prstGeom prst="rect">
            <a:avLst/>
          </a:prstGeom>
        </p:spPr>
      </p:pic>
      <p:sp>
        <p:nvSpPr>
          <p:cNvPr id="2" name="Google Shape;281;p94">
            <a:extLst>
              <a:ext uri="{FF2B5EF4-FFF2-40B4-BE49-F238E27FC236}">
                <a16:creationId xmlns:a16="http://schemas.microsoft.com/office/drawing/2014/main" id="{3B2C647C-51E1-5ECC-995C-1788299E35DC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latin typeface="Arial Narrow"/>
                <a:ea typeface="Arial Narrow"/>
                <a:cs typeface="Arial Narrow"/>
                <a:sym typeface="Arial Narrow"/>
              </a:rPr>
              <a:t>TECHINT E&amp;C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82;p94">
            <a:extLst>
              <a:ext uri="{FF2B5EF4-FFF2-40B4-BE49-F238E27FC236}">
                <a16:creationId xmlns:a16="http://schemas.microsoft.com/office/drawing/2014/main" id="{A2356557-2A21-BFFE-EE25-5771E7B68623}"/>
              </a:ext>
            </a:extLst>
          </p:cNvPr>
          <p:cNvSpPr txBox="1"/>
          <p:nvPr/>
        </p:nvSpPr>
        <p:spPr>
          <a:xfrm rot="16200000">
            <a:off x="-1258472" y="1906421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4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28;p16"/>
          <p:cNvSpPr/>
          <p:nvPr/>
        </p:nvSpPr>
        <p:spPr>
          <a:xfrm>
            <a:off x="915874" y="1189107"/>
            <a:ext cx="10746143" cy="52525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46;p7">
            <a:extLst>
              <a:ext uri="{FF2B5EF4-FFF2-40B4-BE49-F238E27FC236}">
                <a16:creationId xmlns:a16="http://schemas.microsoft.com/office/drawing/2014/main" id="{1B5B7EFF-12A8-6A6A-5D92-AAC3093746AE}"/>
              </a:ext>
            </a:extLst>
          </p:cNvPr>
          <p:cNvSpPr/>
          <p:nvPr/>
        </p:nvSpPr>
        <p:spPr>
          <a:xfrm rot="16200000" flipH="1">
            <a:off x="6258346" y="-4153364"/>
            <a:ext cx="61199" cy="10746143"/>
          </a:xfrm>
          <a:prstGeom prst="rect">
            <a:avLst/>
          </a:prstGeom>
          <a:solidFill>
            <a:srgbClr val="4AB7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87;p94"/>
          <p:cNvSpPr txBox="1">
            <a:spLocks/>
          </p:cNvSpPr>
          <p:nvPr/>
        </p:nvSpPr>
        <p:spPr>
          <a:xfrm>
            <a:off x="913181" y="505870"/>
            <a:ext cx="6897380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AR" sz="3200" b="0" dirty="0">
                <a:latin typeface="Arial" panose="020B0604020202020204" pitchFamily="34" charset="0"/>
                <a:cs typeface="Arial" panose="020B0604020202020204" pitchFamily="34" charset="0"/>
              </a:rPr>
              <a:t>Caso</a:t>
            </a:r>
            <a:r>
              <a:rPr lang="es-AR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</a:t>
            </a:r>
            <a:endParaRPr lang="es-AR" sz="32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Google Shape;326;p95"/>
          <p:cNvSpPr/>
          <p:nvPr/>
        </p:nvSpPr>
        <p:spPr>
          <a:xfrm>
            <a:off x="912285" y="1624877"/>
            <a:ext cx="5183716" cy="449818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95"/>
          <p:cNvSpPr txBox="1"/>
          <p:nvPr/>
        </p:nvSpPr>
        <p:spPr>
          <a:xfrm>
            <a:off x="1359329" y="1573688"/>
            <a:ext cx="3363261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2"/>
              </a:buClr>
              <a:buSzPts val="2100"/>
            </a:pPr>
            <a:r>
              <a:rPr lang="es-AR" sz="24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Original</a:t>
            </a:r>
            <a:endParaRPr sz="1867" dirty="0">
              <a:solidFill>
                <a:srgbClr val="40404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Marcador de texto 8">
            <a:extLst>
              <a:ext uri="{FF2B5EF4-FFF2-40B4-BE49-F238E27FC236}">
                <a16:creationId xmlns:a16="http://schemas.microsoft.com/office/drawing/2014/main" id="{3642D086-E9D1-9C79-3246-49575F682AC8}"/>
              </a:ext>
            </a:extLst>
          </p:cNvPr>
          <p:cNvSpPr txBox="1">
            <a:spLocks/>
          </p:cNvSpPr>
          <p:nvPr/>
        </p:nvSpPr>
        <p:spPr>
          <a:xfrm>
            <a:off x="1359329" y="2201284"/>
            <a:ext cx="4905899" cy="3177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Caudal de Diseño = 1956 l/s</a:t>
            </a:r>
          </a:p>
          <a:p>
            <a:pPr marL="144000" indent="-144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Acueducto diámetro 48”</a:t>
            </a:r>
          </a:p>
          <a:p>
            <a:pPr marL="144000" indent="-144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Longitud = 160,98 km</a:t>
            </a:r>
          </a:p>
          <a:p>
            <a:pPr marL="144000" indent="-144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Tubería sin recubrimiento interno</a:t>
            </a:r>
          </a:p>
          <a:p>
            <a:pPr marL="144000" indent="-144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Rugosidad = 0,2 mm</a:t>
            </a:r>
          </a:p>
          <a:p>
            <a:pPr marL="144000" indent="-144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 err="1">
                <a:solidFill>
                  <a:srgbClr val="404040"/>
                </a:solidFill>
                <a:latin typeface="Arial"/>
                <a:cs typeface="Arial"/>
              </a:rPr>
              <a:t>Sobreespesor</a:t>
            </a: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 por corrosión = 6 mm</a:t>
            </a:r>
          </a:p>
          <a:p>
            <a:pPr marL="144000" indent="-144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Material API 5L X65 PSL2</a:t>
            </a:r>
          </a:p>
          <a:p>
            <a:pPr marL="144000" indent="-144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Peso total tubería = 90000 ton (12 espesores)</a:t>
            </a:r>
          </a:p>
          <a:p>
            <a:pPr marL="144000" indent="-144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4 estaciones de bombeo (#600, #900)</a:t>
            </a:r>
          </a:p>
          <a:p>
            <a:pPr marL="144000" indent="-144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Potencia total de Diseño </a:t>
            </a:r>
            <a:r>
              <a:rPr lang="es-CL" sz="1600" dirty="0" err="1">
                <a:solidFill>
                  <a:srgbClr val="404040"/>
                </a:solidFill>
                <a:latin typeface="Arial"/>
                <a:cs typeface="Arial"/>
              </a:rPr>
              <a:t>aprox</a:t>
            </a: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 = 78,4 MW</a:t>
            </a:r>
          </a:p>
          <a:p>
            <a:pPr>
              <a:lnSpc>
                <a:spcPts val="1440"/>
              </a:lnSpc>
            </a:pPr>
            <a:endParaRPr lang="es-CL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Marcador de texto 8">
            <a:extLst>
              <a:ext uri="{FF2B5EF4-FFF2-40B4-BE49-F238E27FC236}">
                <a16:creationId xmlns:a16="http://schemas.microsoft.com/office/drawing/2014/main" id="{1E0F177B-C41D-B83F-6F2D-46715AC21860}"/>
              </a:ext>
            </a:extLst>
          </p:cNvPr>
          <p:cNvSpPr txBox="1">
            <a:spLocks/>
          </p:cNvSpPr>
          <p:nvPr/>
        </p:nvSpPr>
        <p:spPr>
          <a:xfrm>
            <a:off x="7005336" y="2098933"/>
            <a:ext cx="4905899" cy="41648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40"/>
              </a:lnSpc>
            </a:pPr>
            <a:endParaRPr lang="es-CL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Marcador de texto 8">
            <a:extLst>
              <a:ext uri="{FF2B5EF4-FFF2-40B4-BE49-F238E27FC236}">
                <a16:creationId xmlns:a16="http://schemas.microsoft.com/office/drawing/2014/main" id="{4C53ACD4-9BC3-B7C4-B3F9-DA00D951C10D}"/>
              </a:ext>
            </a:extLst>
          </p:cNvPr>
          <p:cNvSpPr txBox="1">
            <a:spLocks/>
          </p:cNvSpPr>
          <p:nvPr/>
        </p:nvSpPr>
        <p:spPr>
          <a:xfrm>
            <a:off x="6728407" y="2201284"/>
            <a:ext cx="4514109" cy="37973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Caudal de Diseño = 1956 l/s</a:t>
            </a:r>
          </a:p>
          <a:p>
            <a:pPr marL="108000" indent="-108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Acueducto diámetro 48”</a:t>
            </a:r>
          </a:p>
          <a:p>
            <a:pPr marL="108000" indent="-108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Longitud = 160,98 km</a:t>
            </a:r>
          </a:p>
          <a:p>
            <a:pPr marL="108000" indent="-108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Tubería con recubrimiento interno epoxi</a:t>
            </a:r>
          </a:p>
          <a:p>
            <a:pPr marL="108000" indent="-108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Rugosidad = 0,046 mm</a:t>
            </a:r>
          </a:p>
          <a:p>
            <a:pPr marL="108000" indent="-108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 err="1">
                <a:solidFill>
                  <a:srgbClr val="404040"/>
                </a:solidFill>
                <a:latin typeface="Arial"/>
                <a:cs typeface="Arial"/>
              </a:rPr>
              <a:t>Sobreespesor</a:t>
            </a: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 por corrosión = 0 mm</a:t>
            </a:r>
          </a:p>
          <a:p>
            <a:pPr marL="108000" indent="-108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Material API 5L X70 PSL2</a:t>
            </a:r>
          </a:p>
          <a:p>
            <a:pPr marL="108000" indent="-108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Peso total tubería = 74750 ton (6 espesores)</a:t>
            </a:r>
          </a:p>
          <a:p>
            <a:pPr marL="108000" indent="-108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3 estaciones de bombeo (#900)</a:t>
            </a:r>
          </a:p>
          <a:p>
            <a:pPr marL="108000" indent="-108000">
              <a:lnSpc>
                <a:spcPts val="1440"/>
              </a:lnSpc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Potencia total de Diseño </a:t>
            </a:r>
            <a:r>
              <a:rPr lang="es-CL" sz="1600" dirty="0" err="1">
                <a:solidFill>
                  <a:srgbClr val="404040"/>
                </a:solidFill>
                <a:latin typeface="Arial"/>
                <a:cs typeface="Arial"/>
              </a:rPr>
              <a:t>aprox</a:t>
            </a:r>
            <a:r>
              <a:rPr lang="es-CL" sz="1600" dirty="0">
                <a:solidFill>
                  <a:srgbClr val="404040"/>
                </a:solidFill>
                <a:latin typeface="Arial"/>
                <a:cs typeface="Arial"/>
              </a:rPr>
              <a:t> = 76,3 MW</a:t>
            </a:r>
          </a:p>
          <a:p>
            <a:pPr>
              <a:lnSpc>
                <a:spcPct val="100000"/>
              </a:lnSpc>
            </a:pPr>
            <a:endParaRPr lang="es-CL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Google Shape;327;p95">
            <a:extLst>
              <a:ext uri="{FF2B5EF4-FFF2-40B4-BE49-F238E27FC236}">
                <a16:creationId xmlns:a16="http://schemas.microsoft.com/office/drawing/2014/main" id="{B21478C9-D267-A6DE-F149-DC67D6F4B650}"/>
              </a:ext>
            </a:extLst>
          </p:cNvPr>
          <p:cNvSpPr txBox="1"/>
          <p:nvPr/>
        </p:nvSpPr>
        <p:spPr>
          <a:xfrm>
            <a:off x="6728407" y="1573688"/>
            <a:ext cx="3363261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2"/>
              </a:buClr>
              <a:buSzPts val="2100"/>
            </a:pPr>
            <a:r>
              <a:rPr lang="es-AR" sz="24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Optimizado</a:t>
            </a:r>
            <a:endParaRPr sz="1867" dirty="0">
              <a:solidFill>
                <a:srgbClr val="40404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EBEF507C-0E40-BF1E-1103-74B880DBE8BF}"/>
              </a:ext>
            </a:extLst>
          </p:cNvPr>
          <p:cNvSpPr txBox="1">
            <a:spLocks/>
          </p:cNvSpPr>
          <p:nvPr/>
        </p:nvSpPr>
        <p:spPr>
          <a:xfrm>
            <a:off x="1359329" y="5540250"/>
            <a:ext cx="5396782" cy="901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s-CL" b="1" dirty="0">
                <a:solidFill>
                  <a:srgbClr val="404040"/>
                </a:solidFill>
                <a:latin typeface="Arial"/>
                <a:cs typeface="Arial"/>
              </a:rPr>
              <a:t>Resultado: 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s-CL" dirty="0">
                <a:solidFill>
                  <a:srgbClr val="404040"/>
                </a:solidFill>
                <a:latin typeface="Arial"/>
                <a:cs typeface="Arial"/>
              </a:rPr>
              <a:t>Distintos espesores en forma optimizada. Menor peso de tubería. Menor cantidad de estaciones de bombeo</a:t>
            </a:r>
          </a:p>
        </p:txBody>
      </p:sp>
      <p:cxnSp>
        <p:nvCxnSpPr>
          <p:cNvPr id="21" name="Conector recto 20"/>
          <p:cNvCxnSpPr/>
          <p:nvPr/>
        </p:nvCxnSpPr>
        <p:spPr>
          <a:xfrm flipV="1">
            <a:off x="6282432" y="1985866"/>
            <a:ext cx="0" cy="33750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oogle Shape;115;p92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7381" y="494866"/>
            <a:ext cx="1188000" cy="2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81;p94">
            <a:extLst>
              <a:ext uri="{FF2B5EF4-FFF2-40B4-BE49-F238E27FC236}">
                <a16:creationId xmlns:a16="http://schemas.microsoft.com/office/drawing/2014/main" id="{BBD5B98C-5CC6-0C6D-C1BA-7C96F46CC663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TECHINT E&amp;C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2;p94">
            <a:extLst>
              <a:ext uri="{FF2B5EF4-FFF2-40B4-BE49-F238E27FC236}">
                <a16:creationId xmlns:a16="http://schemas.microsoft.com/office/drawing/2014/main" id="{9973357D-E6C6-437D-5779-EE375BBD0B4D}"/>
              </a:ext>
            </a:extLst>
          </p:cNvPr>
          <p:cNvSpPr txBox="1"/>
          <p:nvPr/>
        </p:nvSpPr>
        <p:spPr>
          <a:xfrm rot="16200000">
            <a:off x="-1258472" y="1906421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4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7358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28;p16"/>
          <p:cNvSpPr/>
          <p:nvPr/>
        </p:nvSpPr>
        <p:spPr>
          <a:xfrm>
            <a:off x="915874" y="1189107"/>
            <a:ext cx="10746143" cy="52525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46;p7">
            <a:extLst>
              <a:ext uri="{FF2B5EF4-FFF2-40B4-BE49-F238E27FC236}">
                <a16:creationId xmlns:a16="http://schemas.microsoft.com/office/drawing/2014/main" id="{1B5B7EFF-12A8-6A6A-5D92-AAC3093746AE}"/>
              </a:ext>
            </a:extLst>
          </p:cNvPr>
          <p:cNvSpPr/>
          <p:nvPr/>
        </p:nvSpPr>
        <p:spPr>
          <a:xfrm rot="16200000" flipH="1">
            <a:off x="6258346" y="-4153364"/>
            <a:ext cx="61199" cy="10746143"/>
          </a:xfrm>
          <a:prstGeom prst="rect">
            <a:avLst/>
          </a:prstGeom>
          <a:solidFill>
            <a:srgbClr val="4AB7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87;p94"/>
          <p:cNvSpPr txBox="1">
            <a:spLocks/>
          </p:cNvSpPr>
          <p:nvPr/>
        </p:nvSpPr>
        <p:spPr>
          <a:xfrm>
            <a:off x="913181" y="505870"/>
            <a:ext cx="6897380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AR" sz="3200" b="0" dirty="0">
                <a:latin typeface="Arial" panose="020B0604020202020204" pitchFamily="34" charset="0"/>
                <a:cs typeface="Arial" panose="020B0604020202020204" pitchFamily="34" charset="0"/>
              </a:rPr>
              <a:t>Caso</a:t>
            </a:r>
            <a:r>
              <a:rPr lang="es-AR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</a:t>
            </a:r>
            <a:endParaRPr lang="es-AR" sz="32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327;p95"/>
          <p:cNvSpPr txBox="1"/>
          <p:nvPr/>
        </p:nvSpPr>
        <p:spPr>
          <a:xfrm>
            <a:off x="1359329" y="1573688"/>
            <a:ext cx="3363261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2"/>
              </a:buClr>
              <a:buSzPts val="2100"/>
            </a:pPr>
            <a:r>
              <a:rPr lang="es-AR" sz="24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Original</a:t>
            </a:r>
            <a:endParaRPr sz="1867" dirty="0">
              <a:solidFill>
                <a:srgbClr val="40404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61" name="Google Shape;761;p33"/>
          <p:cNvGrpSpPr>
            <a:grpSpLocks noChangeAspect="1"/>
          </p:cNvGrpSpPr>
          <p:nvPr/>
        </p:nvGrpSpPr>
        <p:grpSpPr>
          <a:xfrm>
            <a:off x="1275428" y="2690721"/>
            <a:ext cx="4788000" cy="2670228"/>
            <a:chOff x="-9881756" y="1992643"/>
            <a:chExt cx="3701203" cy="2064130"/>
          </a:xfrm>
        </p:grpSpPr>
        <p:pic>
          <p:nvPicPr>
            <p:cNvPr id="762" name="Google Shape;762;p33" descr="Gráfic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377" t="2818" r="4234" b="8965"/>
            <a:stretch/>
          </p:blipFill>
          <p:spPr>
            <a:xfrm>
              <a:off x="-9881756" y="1992643"/>
              <a:ext cx="3701203" cy="20641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63" name="Google Shape;763;p33"/>
            <p:cNvCxnSpPr/>
            <p:nvPr/>
          </p:nvCxnSpPr>
          <p:spPr>
            <a:xfrm>
              <a:off x="-9606760" y="3324265"/>
              <a:ext cx="0" cy="373380"/>
            </a:xfrm>
            <a:prstGeom prst="straightConnector1">
              <a:avLst/>
            </a:prstGeom>
            <a:noFill/>
            <a:ln w="9525" cap="flat" cmpd="sng">
              <a:solidFill>
                <a:srgbClr val="36893E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64" name="Google Shape;764;p33"/>
            <p:cNvSpPr/>
            <p:nvPr/>
          </p:nvSpPr>
          <p:spPr>
            <a:xfrm>
              <a:off x="-9422421" y="3556675"/>
              <a:ext cx="366747" cy="140970"/>
            </a:xfrm>
            <a:prstGeom prst="wedgeRoundRectCallout">
              <a:avLst>
                <a:gd name="adj1" fmla="val -95868"/>
                <a:gd name="adj2" fmla="val 48620"/>
                <a:gd name="adj3" fmla="val 16667"/>
              </a:avLst>
            </a:prstGeom>
            <a:solidFill>
              <a:schemeClr val="accent1"/>
            </a:solidFill>
            <a:ln w="6350" cap="flat" cmpd="sng">
              <a:solidFill>
                <a:srgbClr val="004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s-AR" sz="8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PSA</a:t>
              </a:r>
              <a:endParaRPr sz="800" dirty="0">
                <a:solidFill>
                  <a:srgbClr val="FFFFFF"/>
                </a:solidFill>
              </a:endParaRPr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-9305040" y="3333746"/>
              <a:ext cx="393709" cy="140970"/>
            </a:xfrm>
            <a:prstGeom prst="wedgeRoundRectCallout">
              <a:avLst>
                <a:gd name="adj1" fmla="val -120995"/>
                <a:gd name="adj2" fmla="val -43272"/>
                <a:gd name="adj3" fmla="val 16667"/>
              </a:avLst>
            </a:prstGeom>
            <a:solidFill>
              <a:schemeClr val="accent1"/>
            </a:solidFill>
            <a:ln w="6350" cap="flat" cmpd="sng">
              <a:solidFill>
                <a:srgbClr val="004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s-AR" sz="8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PSB</a:t>
              </a:r>
              <a:endParaRPr sz="800" dirty="0">
                <a:solidFill>
                  <a:srgbClr val="FFFFFF"/>
                </a:solidFill>
              </a:endParaRPr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-7628640" y="3263261"/>
              <a:ext cx="380351" cy="140970"/>
            </a:xfrm>
            <a:prstGeom prst="wedgeRoundRectCallout">
              <a:avLst>
                <a:gd name="adj1" fmla="val -107770"/>
                <a:gd name="adj2" fmla="val -78407"/>
                <a:gd name="adj3" fmla="val 16667"/>
              </a:avLst>
            </a:prstGeom>
            <a:solidFill>
              <a:schemeClr val="accent1"/>
            </a:solidFill>
            <a:ln w="6350" cap="flat" cmpd="sng">
              <a:solidFill>
                <a:srgbClr val="004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s-AR" sz="8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PSC</a:t>
              </a:r>
              <a:endParaRPr sz="800" dirty="0">
                <a:solidFill>
                  <a:srgbClr val="FFFFFF"/>
                </a:solidFill>
              </a:endParaRPr>
            </a:p>
          </p:txBody>
        </p:sp>
        <p:sp>
          <p:nvSpPr>
            <p:cNvPr id="767" name="Google Shape;767;p33"/>
            <p:cNvSpPr/>
            <p:nvPr/>
          </p:nvSpPr>
          <p:spPr>
            <a:xfrm>
              <a:off x="-7274309" y="3088001"/>
              <a:ext cx="366668" cy="140970"/>
            </a:xfrm>
            <a:prstGeom prst="wedgeRoundRectCallout">
              <a:avLst>
                <a:gd name="adj1" fmla="val -107770"/>
                <a:gd name="adj2" fmla="val -78407"/>
                <a:gd name="adj3" fmla="val 16667"/>
              </a:avLst>
            </a:prstGeom>
            <a:solidFill>
              <a:schemeClr val="accent1"/>
            </a:solidFill>
            <a:ln w="6350" cap="flat" cmpd="sng">
              <a:solidFill>
                <a:srgbClr val="004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s-AR" sz="8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PSD</a:t>
              </a:r>
              <a:endParaRPr sz="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69" name="Google Shape;769;p33"/>
          <p:cNvSpPr/>
          <p:nvPr/>
        </p:nvSpPr>
        <p:spPr>
          <a:xfrm rot="10800000" flipH="1">
            <a:off x="6237534" y="1838320"/>
            <a:ext cx="5183717" cy="373202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A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6448145" y="2463317"/>
            <a:ext cx="5079721" cy="3033006"/>
            <a:chOff x="6667762" y="2819605"/>
            <a:chExt cx="4328872" cy="2584688"/>
          </a:xfrm>
        </p:grpSpPr>
        <p:grpSp>
          <p:nvGrpSpPr>
            <p:cNvPr id="772" name="Google Shape;772;p33"/>
            <p:cNvGrpSpPr/>
            <p:nvPr/>
          </p:nvGrpSpPr>
          <p:grpSpPr>
            <a:xfrm>
              <a:off x="6667762" y="2819605"/>
              <a:ext cx="4328872" cy="2584688"/>
              <a:chOff x="-5823429" y="1687753"/>
              <a:chExt cx="4085027" cy="2439093"/>
            </a:xfrm>
          </p:grpSpPr>
          <p:sp>
            <p:nvSpPr>
              <p:cNvPr id="773" name="Google Shape;773;p33"/>
              <p:cNvSpPr txBox="1"/>
              <p:nvPr/>
            </p:nvSpPr>
            <p:spPr>
              <a:xfrm>
                <a:off x="-5636162" y="1687753"/>
                <a:ext cx="3163490" cy="24390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marL="304792" indent="-203195">
                  <a:buClr>
                    <a:srgbClr val="000000"/>
                  </a:buClr>
                  <a:buSzPts val="1200"/>
                </a:pPr>
                <a:endParaRPr sz="1600">
                  <a:solidFill>
                    <a:srgbClr val="003A3A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74" name="Google Shape;774;p3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5823429" y="1746433"/>
                <a:ext cx="4085027" cy="231034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775" name="Google Shape;775;p33"/>
              <p:cNvCxnSpPr/>
              <p:nvPr/>
            </p:nvCxnSpPr>
            <p:spPr>
              <a:xfrm>
                <a:off x="-5472910" y="3400465"/>
                <a:ext cx="0" cy="48387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" name="Google Shape;764;p33">
              <a:extLst>
                <a:ext uri="{FF2B5EF4-FFF2-40B4-BE49-F238E27FC236}">
                  <a16:creationId xmlns:a16="http://schemas.microsoft.com/office/drawing/2014/main" id="{78D41086-D75A-90AE-8FFB-5109232CB08A}"/>
                </a:ext>
              </a:extLst>
            </p:cNvPr>
            <p:cNvSpPr/>
            <p:nvPr/>
          </p:nvSpPr>
          <p:spPr>
            <a:xfrm>
              <a:off x="7237649" y="4968579"/>
              <a:ext cx="456060" cy="175300"/>
            </a:xfrm>
            <a:prstGeom prst="wedgeRoundRectCallout">
              <a:avLst>
                <a:gd name="adj1" fmla="val -95868"/>
                <a:gd name="adj2" fmla="val 48620"/>
                <a:gd name="adj3" fmla="val 16667"/>
              </a:avLst>
            </a:prstGeom>
            <a:solidFill>
              <a:schemeClr val="accent1"/>
            </a:solidFill>
            <a:ln w="6350" cap="flat" cmpd="sng">
              <a:solidFill>
                <a:srgbClr val="004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s-AR" sz="8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PSA</a:t>
              </a:r>
              <a:endParaRPr sz="800" dirty="0">
                <a:solidFill>
                  <a:srgbClr val="FFFFFF"/>
                </a:solidFill>
              </a:endParaRPr>
            </a:p>
          </p:txBody>
        </p:sp>
        <p:sp>
          <p:nvSpPr>
            <p:cNvPr id="3" name="Google Shape;765;p33">
              <a:extLst>
                <a:ext uri="{FF2B5EF4-FFF2-40B4-BE49-F238E27FC236}">
                  <a16:creationId xmlns:a16="http://schemas.microsoft.com/office/drawing/2014/main" id="{F25C4DA0-D316-F4FE-4D22-1B26D6BF08AD}"/>
                </a:ext>
              </a:extLst>
            </p:cNvPr>
            <p:cNvSpPr/>
            <p:nvPr/>
          </p:nvSpPr>
          <p:spPr>
            <a:xfrm>
              <a:off x="7497326" y="4651062"/>
              <a:ext cx="489588" cy="175300"/>
            </a:xfrm>
            <a:prstGeom prst="wedgeRoundRectCallout">
              <a:avLst>
                <a:gd name="adj1" fmla="val -116153"/>
                <a:gd name="adj2" fmla="val -45204"/>
                <a:gd name="adj3" fmla="val 16667"/>
              </a:avLst>
            </a:prstGeom>
            <a:solidFill>
              <a:schemeClr val="accent1"/>
            </a:solidFill>
            <a:ln w="6350" cap="flat" cmpd="sng">
              <a:solidFill>
                <a:srgbClr val="004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s-AR" sz="8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PSB</a:t>
              </a:r>
              <a:endParaRPr sz="800" dirty="0">
                <a:solidFill>
                  <a:srgbClr val="FFFFFF"/>
                </a:solidFill>
              </a:endParaRPr>
            </a:p>
          </p:txBody>
        </p:sp>
        <p:sp>
          <p:nvSpPr>
            <p:cNvPr id="4" name="Google Shape;766;p33">
              <a:extLst>
                <a:ext uri="{FF2B5EF4-FFF2-40B4-BE49-F238E27FC236}">
                  <a16:creationId xmlns:a16="http://schemas.microsoft.com/office/drawing/2014/main" id="{EB4C0034-1219-7D6C-A556-CB606D76706E}"/>
                </a:ext>
              </a:extLst>
            </p:cNvPr>
            <p:cNvSpPr/>
            <p:nvPr/>
          </p:nvSpPr>
          <p:spPr>
            <a:xfrm>
              <a:off x="9621461" y="4331203"/>
              <a:ext cx="440617" cy="175300"/>
            </a:xfrm>
            <a:prstGeom prst="wedgeRoundRectCallout">
              <a:avLst>
                <a:gd name="adj1" fmla="val -107770"/>
                <a:gd name="adj2" fmla="val -78407"/>
                <a:gd name="adj3" fmla="val 16667"/>
              </a:avLst>
            </a:prstGeom>
            <a:solidFill>
              <a:schemeClr val="accent1"/>
            </a:solidFill>
            <a:ln w="6350" cap="flat" cmpd="sng">
              <a:solidFill>
                <a:srgbClr val="004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s-AR" sz="8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PSC</a:t>
              </a:r>
              <a:endParaRPr sz="8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33" name="Google Shape;115;p9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27381" y="494866"/>
            <a:ext cx="1188000" cy="2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27;p95">
            <a:extLst>
              <a:ext uri="{FF2B5EF4-FFF2-40B4-BE49-F238E27FC236}">
                <a16:creationId xmlns:a16="http://schemas.microsoft.com/office/drawing/2014/main" id="{B21478C9-D267-A6DE-F149-DC67D6F4B650}"/>
              </a:ext>
            </a:extLst>
          </p:cNvPr>
          <p:cNvSpPr txBox="1"/>
          <p:nvPr/>
        </p:nvSpPr>
        <p:spPr>
          <a:xfrm>
            <a:off x="6728407" y="1573688"/>
            <a:ext cx="3363261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2"/>
              </a:buClr>
              <a:buSzPts val="2100"/>
            </a:pPr>
            <a:r>
              <a:rPr lang="es-AR" sz="24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Optimizado</a:t>
            </a:r>
            <a:endParaRPr sz="1867" dirty="0">
              <a:solidFill>
                <a:srgbClr val="40404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5" name="Conector recto 34"/>
          <p:cNvCxnSpPr/>
          <p:nvPr/>
        </p:nvCxnSpPr>
        <p:spPr>
          <a:xfrm flipV="1">
            <a:off x="6282432" y="2626101"/>
            <a:ext cx="0" cy="27348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281;p94">
            <a:extLst>
              <a:ext uri="{FF2B5EF4-FFF2-40B4-BE49-F238E27FC236}">
                <a16:creationId xmlns:a16="http://schemas.microsoft.com/office/drawing/2014/main" id="{023230D7-08C4-5403-EE10-7AF381761134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TECHINT E&amp;C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82;p94">
            <a:extLst>
              <a:ext uri="{FF2B5EF4-FFF2-40B4-BE49-F238E27FC236}">
                <a16:creationId xmlns:a16="http://schemas.microsoft.com/office/drawing/2014/main" id="{F7EA9991-6AF7-5206-2390-02B8346BC604}"/>
              </a:ext>
            </a:extLst>
          </p:cNvPr>
          <p:cNvSpPr txBox="1"/>
          <p:nvPr/>
        </p:nvSpPr>
        <p:spPr>
          <a:xfrm rot="16200000">
            <a:off x="-1258472" y="1906421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4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28;p16"/>
          <p:cNvSpPr/>
          <p:nvPr/>
        </p:nvSpPr>
        <p:spPr>
          <a:xfrm>
            <a:off x="915874" y="1189107"/>
            <a:ext cx="10746143" cy="52525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46;p7">
            <a:extLst>
              <a:ext uri="{FF2B5EF4-FFF2-40B4-BE49-F238E27FC236}">
                <a16:creationId xmlns:a16="http://schemas.microsoft.com/office/drawing/2014/main" id="{1B5B7EFF-12A8-6A6A-5D92-AAC3093746AE}"/>
              </a:ext>
            </a:extLst>
          </p:cNvPr>
          <p:cNvSpPr/>
          <p:nvPr/>
        </p:nvSpPr>
        <p:spPr>
          <a:xfrm rot="16200000" flipH="1">
            <a:off x="6258346" y="-4153364"/>
            <a:ext cx="61199" cy="10746143"/>
          </a:xfrm>
          <a:prstGeom prst="rect">
            <a:avLst/>
          </a:prstGeom>
          <a:solidFill>
            <a:srgbClr val="4AB7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87;p94"/>
          <p:cNvSpPr txBox="1">
            <a:spLocks/>
          </p:cNvSpPr>
          <p:nvPr/>
        </p:nvSpPr>
        <p:spPr>
          <a:xfrm>
            <a:off x="913181" y="505870"/>
            <a:ext cx="6897380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AR" sz="3200" b="0" dirty="0">
                <a:latin typeface="Arial" panose="020B0604020202020204" pitchFamily="34" charset="0"/>
                <a:cs typeface="Arial" panose="020B0604020202020204" pitchFamily="34" charset="0"/>
              </a:rPr>
              <a:t>Caso</a:t>
            </a:r>
            <a:r>
              <a:rPr lang="es-AR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</a:t>
            </a:r>
            <a:endParaRPr lang="es-AR" sz="32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Google Shape;326;p95"/>
          <p:cNvSpPr/>
          <p:nvPr/>
        </p:nvSpPr>
        <p:spPr>
          <a:xfrm>
            <a:off x="912285" y="1624877"/>
            <a:ext cx="5183716" cy="449818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95"/>
          <p:cNvSpPr txBox="1"/>
          <p:nvPr/>
        </p:nvSpPr>
        <p:spPr>
          <a:xfrm>
            <a:off x="1359329" y="1573688"/>
            <a:ext cx="437973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2"/>
              </a:buClr>
              <a:buSzPts val="2100"/>
            </a:pPr>
            <a:r>
              <a:rPr lang="es-AR" sz="24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Cantidades de Materiales</a:t>
            </a:r>
          </a:p>
        </p:txBody>
      </p:sp>
      <p:sp>
        <p:nvSpPr>
          <p:cNvPr id="343" name="Google Shape;343;p95"/>
          <p:cNvSpPr txBox="1"/>
          <p:nvPr/>
        </p:nvSpPr>
        <p:spPr>
          <a:xfrm rot="-5400000">
            <a:off x="-1257233" y="1967448"/>
            <a:ext cx="3157313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buClr>
                <a:srgbClr val="000000"/>
              </a:buClr>
              <a:buSzPts val="600"/>
            </a:pPr>
            <a:r>
              <a:rPr lang="es-AR" sz="800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867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Marcador de texto 8">
            <a:extLst>
              <a:ext uri="{FF2B5EF4-FFF2-40B4-BE49-F238E27FC236}">
                <a16:creationId xmlns:a16="http://schemas.microsoft.com/office/drawing/2014/main" id="{3642D086-E9D1-9C79-3246-49575F682AC8}"/>
              </a:ext>
            </a:extLst>
          </p:cNvPr>
          <p:cNvSpPr txBox="1">
            <a:spLocks/>
          </p:cNvSpPr>
          <p:nvPr/>
        </p:nvSpPr>
        <p:spPr>
          <a:xfrm>
            <a:off x="1359329" y="2389456"/>
            <a:ext cx="4905899" cy="24188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ts val="1440"/>
              </a:lnSpc>
              <a:spcAft>
                <a:spcPts val="1200"/>
              </a:spcAft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800" b="1" dirty="0">
                <a:solidFill>
                  <a:srgbClr val="404040"/>
                </a:solidFill>
                <a:latin typeface="Arial"/>
                <a:cs typeface="Arial"/>
              </a:rPr>
              <a:t>Excavación: </a:t>
            </a:r>
            <a:r>
              <a:rPr lang="es-CL" sz="1800" dirty="0">
                <a:solidFill>
                  <a:srgbClr val="404040"/>
                </a:solidFill>
                <a:latin typeface="Arial"/>
                <a:cs typeface="Arial"/>
              </a:rPr>
              <a:t>1.080.000 m3</a:t>
            </a:r>
          </a:p>
          <a:p>
            <a:pPr marL="144000" indent="-144000">
              <a:lnSpc>
                <a:spcPts val="1440"/>
              </a:lnSpc>
              <a:spcAft>
                <a:spcPts val="1200"/>
              </a:spcAft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800" b="1" dirty="0">
                <a:solidFill>
                  <a:srgbClr val="404040"/>
                </a:solidFill>
                <a:latin typeface="Arial"/>
                <a:cs typeface="Arial"/>
              </a:rPr>
              <a:t>Relleno: </a:t>
            </a:r>
            <a:r>
              <a:rPr lang="es-CL" sz="1800" dirty="0">
                <a:solidFill>
                  <a:srgbClr val="404040"/>
                </a:solidFill>
                <a:latin typeface="Arial"/>
                <a:cs typeface="Arial"/>
              </a:rPr>
              <a:t>555.000 m3</a:t>
            </a:r>
          </a:p>
          <a:p>
            <a:pPr marL="144000" indent="-144000">
              <a:lnSpc>
                <a:spcPts val="1440"/>
              </a:lnSpc>
              <a:spcAft>
                <a:spcPts val="1200"/>
              </a:spcAft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800" b="1" dirty="0">
                <a:solidFill>
                  <a:srgbClr val="404040"/>
                </a:solidFill>
                <a:latin typeface="Arial"/>
                <a:cs typeface="Arial"/>
              </a:rPr>
              <a:t>Hormigón</a:t>
            </a:r>
            <a:r>
              <a:rPr lang="es-CL" sz="1800" dirty="0">
                <a:solidFill>
                  <a:srgbClr val="404040"/>
                </a:solidFill>
                <a:latin typeface="Arial"/>
                <a:cs typeface="Arial"/>
              </a:rPr>
              <a:t>: 16.400 m3</a:t>
            </a:r>
          </a:p>
          <a:p>
            <a:pPr marL="144000" indent="-144000">
              <a:lnSpc>
                <a:spcPts val="1440"/>
              </a:lnSpc>
              <a:spcAft>
                <a:spcPts val="1200"/>
              </a:spcAft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800" b="1" dirty="0">
                <a:solidFill>
                  <a:srgbClr val="404040"/>
                </a:solidFill>
                <a:latin typeface="Arial"/>
                <a:cs typeface="Arial"/>
              </a:rPr>
              <a:t>Edificios: </a:t>
            </a:r>
            <a:r>
              <a:rPr lang="es-CL" sz="1800" dirty="0">
                <a:solidFill>
                  <a:srgbClr val="404040"/>
                </a:solidFill>
                <a:latin typeface="Arial"/>
                <a:cs typeface="Arial"/>
              </a:rPr>
              <a:t>1.150</a:t>
            </a:r>
          </a:p>
          <a:p>
            <a:pPr marL="144000" indent="-144000">
              <a:lnSpc>
                <a:spcPts val="1440"/>
              </a:lnSpc>
              <a:spcAft>
                <a:spcPts val="1200"/>
              </a:spcAft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800" b="1" dirty="0">
                <a:solidFill>
                  <a:srgbClr val="404040"/>
                </a:solidFill>
                <a:latin typeface="Arial"/>
                <a:cs typeface="Arial"/>
              </a:rPr>
              <a:t>Estructura metálica: </a:t>
            </a:r>
            <a:r>
              <a:rPr lang="es-CL" sz="1800" dirty="0">
                <a:solidFill>
                  <a:srgbClr val="404040"/>
                </a:solidFill>
                <a:latin typeface="Arial"/>
                <a:cs typeface="Arial"/>
              </a:rPr>
              <a:t>910 </a:t>
            </a:r>
            <a:r>
              <a:rPr lang="es-CL" sz="1800" dirty="0" err="1">
                <a:solidFill>
                  <a:srgbClr val="404040"/>
                </a:solidFill>
                <a:latin typeface="Arial"/>
                <a:cs typeface="Arial"/>
              </a:rPr>
              <a:t>Tn</a:t>
            </a:r>
            <a:endParaRPr lang="es-CL" sz="18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4" name="Marcador de texto 8">
            <a:extLst>
              <a:ext uri="{FF2B5EF4-FFF2-40B4-BE49-F238E27FC236}">
                <a16:creationId xmlns:a16="http://schemas.microsoft.com/office/drawing/2014/main" id="{1E0F177B-C41D-B83F-6F2D-46715AC21860}"/>
              </a:ext>
            </a:extLst>
          </p:cNvPr>
          <p:cNvSpPr txBox="1">
            <a:spLocks/>
          </p:cNvSpPr>
          <p:nvPr/>
        </p:nvSpPr>
        <p:spPr>
          <a:xfrm>
            <a:off x="7005336" y="2098933"/>
            <a:ext cx="4905899" cy="41648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40"/>
              </a:lnSpc>
            </a:pPr>
            <a:endParaRPr lang="es-CL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cto 20"/>
          <p:cNvCxnSpPr/>
          <p:nvPr/>
        </p:nvCxnSpPr>
        <p:spPr>
          <a:xfrm flipV="1">
            <a:off x="6282432" y="2389455"/>
            <a:ext cx="0" cy="204586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oogle Shape;115;p92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7381" y="494866"/>
            <a:ext cx="1188000" cy="2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3642D086-E9D1-9C79-3246-49575F682AC8}"/>
              </a:ext>
            </a:extLst>
          </p:cNvPr>
          <p:cNvSpPr txBox="1">
            <a:spLocks/>
          </p:cNvSpPr>
          <p:nvPr/>
        </p:nvSpPr>
        <p:spPr>
          <a:xfrm>
            <a:off x="6569002" y="2389455"/>
            <a:ext cx="4707121" cy="3177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ts val="1440"/>
              </a:lnSpc>
              <a:spcAft>
                <a:spcPts val="1200"/>
              </a:spcAft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800" b="1" dirty="0" err="1">
                <a:solidFill>
                  <a:srgbClr val="404040"/>
                </a:solidFill>
                <a:latin typeface="Arial"/>
                <a:cs typeface="Arial"/>
              </a:rPr>
              <a:t>Piping</a:t>
            </a:r>
            <a:r>
              <a:rPr lang="es-CL" sz="1800" b="1" dirty="0">
                <a:solidFill>
                  <a:srgbClr val="404040"/>
                </a:solidFill>
                <a:latin typeface="Arial"/>
                <a:cs typeface="Arial"/>
              </a:rPr>
              <a:t> Plantas: </a:t>
            </a:r>
            <a:r>
              <a:rPr lang="es-CL" sz="1800" dirty="0">
                <a:solidFill>
                  <a:srgbClr val="404040"/>
                </a:solidFill>
                <a:latin typeface="Arial"/>
                <a:cs typeface="Arial"/>
              </a:rPr>
              <a:t>2.549 </a:t>
            </a:r>
            <a:r>
              <a:rPr lang="es-CL" sz="1800" dirty="0" err="1">
                <a:solidFill>
                  <a:srgbClr val="404040"/>
                </a:solidFill>
                <a:latin typeface="Arial"/>
                <a:cs typeface="Arial"/>
              </a:rPr>
              <a:t>Tn</a:t>
            </a:r>
            <a:endParaRPr lang="es-CL" sz="18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144000" indent="-144000">
              <a:lnSpc>
                <a:spcPts val="1440"/>
              </a:lnSpc>
              <a:spcAft>
                <a:spcPts val="1200"/>
              </a:spcAft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800" b="1" dirty="0">
                <a:solidFill>
                  <a:srgbClr val="404040"/>
                </a:solidFill>
                <a:latin typeface="Arial"/>
                <a:cs typeface="Arial"/>
              </a:rPr>
              <a:t>Peso Equipos: </a:t>
            </a:r>
            <a:r>
              <a:rPr lang="es-CL" sz="1800" dirty="0">
                <a:solidFill>
                  <a:srgbClr val="404040"/>
                </a:solidFill>
                <a:latin typeface="Arial"/>
                <a:cs typeface="Arial"/>
              </a:rPr>
              <a:t>438 </a:t>
            </a:r>
            <a:r>
              <a:rPr lang="es-CL" sz="1800" dirty="0" err="1">
                <a:solidFill>
                  <a:srgbClr val="404040"/>
                </a:solidFill>
                <a:latin typeface="Arial"/>
                <a:cs typeface="Arial"/>
              </a:rPr>
              <a:t>Tn</a:t>
            </a:r>
            <a:r>
              <a:rPr lang="es-CL" sz="1800" dirty="0">
                <a:solidFill>
                  <a:srgbClr val="404040"/>
                </a:solidFill>
                <a:latin typeface="Arial"/>
                <a:cs typeface="Arial"/>
              </a:rPr>
              <a:t> (Bombas 337 </a:t>
            </a:r>
            <a:r>
              <a:rPr lang="es-CL" sz="1800" dirty="0" err="1">
                <a:solidFill>
                  <a:srgbClr val="404040"/>
                </a:solidFill>
                <a:latin typeface="Arial"/>
                <a:cs typeface="Arial"/>
              </a:rPr>
              <a:t>Tn</a:t>
            </a:r>
            <a:r>
              <a:rPr lang="es-CL" sz="1800" dirty="0">
                <a:solidFill>
                  <a:srgbClr val="404040"/>
                </a:solidFill>
                <a:latin typeface="Arial"/>
                <a:cs typeface="Arial"/>
              </a:rPr>
              <a:t>)</a:t>
            </a:r>
          </a:p>
          <a:p>
            <a:pPr marL="144000" indent="-144000">
              <a:lnSpc>
                <a:spcPts val="1440"/>
              </a:lnSpc>
              <a:spcAft>
                <a:spcPts val="1200"/>
              </a:spcAft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800" b="1" dirty="0">
                <a:solidFill>
                  <a:srgbClr val="404040"/>
                </a:solidFill>
                <a:latin typeface="Arial"/>
                <a:cs typeface="Arial"/>
              </a:rPr>
              <a:t>Cables AT/MT/BT: </a:t>
            </a:r>
            <a:r>
              <a:rPr lang="es-CL" sz="1800" dirty="0">
                <a:solidFill>
                  <a:srgbClr val="404040"/>
                </a:solidFill>
                <a:latin typeface="Arial"/>
                <a:cs typeface="Arial"/>
              </a:rPr>
              <a:t>97.000 m</a:t>
            </a:r>
          </a:p>
          <a:p>
            <a:pPr marL="144000" indent="-144000">
              <a:lnSpc>
                <a:spcPts val="1440"/>
              </a:lnSpc>
              <a:spcAft>
                <a:spcPts val="1200"/>
              </a:spcAft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800" b="1" dirty="0">
                <a:solidFill>
                  <a:srgbClr val="404040"/>
                </a:solidFill>
                <a:latin typeface="Arial"/>
                <a:cs typeface="Arial"/>
              </a:rPr>
              <a:t>Fibra Óptica: </a:t>
            </a:r>
            <a:r>
              <a:rPr lang="es-CL" sz="1800" dirty="0">
                <a:solidFill>
                  <a:srgbClr val="404040"/>
                </a:solidFill>
                <a:latin typeface="Arial"/>
                <a:cs typeface="Arial"/>
              </a:rPr>
              <a:t>451.000 m</a:t>
            </a:r>
          </a:p>
          <a:p>
            <a:pPr marL="144000" indent="-144000">
              <a:lnSpc>
                <a:spcPts val="1440"/>
              </a:lnSpc>
              <a:spcAft>
                <a:spcPts val="1200"/>
              </a:spcAft>
              <a:buClr>
                <a:schemeClr val="accent2"/>
              </a:buClr>
              <a:buSzPts val="2100"/>
              <a:buFont typeface="Arial"/>
              <a:buChar char="•"/>
            </a:pPr>
            <a:r>
              <a:rPr lang="es-CL" sz="1800" b="1" dirty="0">
                <a:solidFill>
                  <a:srgbClr val="404040"/>
                </a:solidFill>
                <a:latin typeface="Arial"/>
                <a:cs typeface="Arial"/>
              </a:rPr>
              <a:t>Válvulas motorizadas: </a:t>
            </a:r>
            <a:r>
              <a:rPr lang="es-CL" sz="1800" dirty="0">
                <a:solidFill>
                  <a:srgbClr val="404040"/>
                </a:solidFill>
                <a:latin typeface="Arial"/>
                <a:cs typeface="Arial"/>
              </a:rPr>
              <a:t>51</a:t>
            </a:r>
          </a:p>
        </p:txBody>
      </p:sp>
      <p:sp>
        <p:nvSpPr>
          <p:cNvPr id="5" name="Google Shape;281;p94">
            <a:extLst>
              <a:ext uri="{FF2B5EF4-FFF2-40B4-BE49-F238E27FC236}">
                <a16:creationId xmlns:a16="http://schemas.microsoft.com/office/drawing/2014/main" id="{F90DE620-FDF1-7E6C-EA5B-035FD910D789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TECHINT E&amp;C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2;p94">
            <a:extLst>
              <a:ext uri="{FF2B5EF4-FFF2-40B4-BE49-F238E27FC236}">
                <a16:creationId xmlns:a16="http://schemas.microsoft.com/office/drawing/2014/main" id="{9CA5A1FD-FC21-728E-6A10-854184202760}"/>
              </a:ext>
            </a:extLst>
          </p:cNvPr>
          <p:cNvSpPr txBox="1"/>
          <p:nvPr/>
        </p:nvSpPr>
        <p:spPr>
          <a:xfrm rot="16200000">
            <a:off x="-1258472" y="1906421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4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61069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108"/>
          <p:cNvPicPr preferRelativeResize="0"/>
          <p:nvPr/>
        </p:nvPicPr>
        <p:blipFill rotWithShape="1">
          <a:blip r:embed="rId3">
            <a:alphaModFix/>
          </a:blip>
          <a:srcRect l="16707"/>
          <a:stretch/>
        </p:blipFill>
        <p:spPr>
          <a:xfrm>
            <a:off x="0" y="587"/>
            <a:ext cx="12192000" cy="6864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0" y="1"/>
            <a:ext cx="12192000" cy="6884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7" name="Google Shape;787;p108"/>
          <p:cNvGrpSpPr/>
          <p:nvPr/>
        </p:nvGrpSpPr>
        <p:grpSpPr>
          <a:xfrm>
            <a:off x="2710003" y="1902111"/>
            <a:ext cx="6771992" cy="2376698"/>
            <a:chOff x="2032502" y="1059023"/>
            <a:chExt cx="5078994" cy="1782523"/>
          </a:xfrm>
        </p:grpSpPr>
        <p:sp>
          <p:nvSpPr>
            <p:cNvPr id="788" name="Google Shape;788;p108"/>
            <p:cNvSpPr txBox="1"/>
            <p:nvPr/>
          </p:nvSpPr>
          <p:spPr>
            <a:xfrm>
              <a:off x="2032502" y="1059023"/>
              <a:ext cx="5078993" cy="1015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s-AR" sz="8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¡MUCHAS</a:t>
              </a:r>
              <a:endParaRPr sz="8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08"/>
            <p:cNvSpPr txBox="1"/>
            <p:nvPr/>
          </p:nvSpPr>
          <p:spPr>
            <a:xfrm>
              <a:off x="2032503" y="1825925"/>
              <a:ext cx="5078993" cy="1015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s-AR" sz="8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GRACIAS!</a:t>
              </a:r>
              <a:endParaRPr sz="8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487E535B-B9F8-9B34-0FED-183BDBDFFA17}"/>
              </a:ext>
            </a:extLst>
          </p:cNvPr>
          <p:cNvGrpSpPr/>
          <p:nvPr/>
        </p:nvGrpSpPr>
        <p:grpSpPr>
          <a:xfrm>
            <a:off x="777845" y="5933421"/>
            <a:ext cx="10748607" cy="436684"/>
            <a:chOff x="583383" y="4450065"/>
            <a:chExt cx="8061455" cy="327513"/>
          </a:xfrm>
        </p:grpSpPr>
        <p:pic>
          <p:nvPicPr>
            <p:cNvPr id="786" name="Google Shape;786;p10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74088" y="4450065"/>
              <a:ext cx="1270750" cy="327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0" name="Google Shape;790;p108">
              <a:hlinkClick r:id="rId6"/>
            </p:cNvPr>
            <p:cNvSpPr txBox="1"/>
            <p:nvPr/>
          </p:nvSpPr>
          <p:spPr>
            <a:xfrm>
              <a:off x="3552184" y="4492884"/>
              <a:ext cx="2039632" cy="261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s-AR"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www.techint.com</a:t>
              </a:r>
              <a:endParaRPr sz="2400"/>
            </a:p>
          </p:txBody>
        </p:sp>
        <p:pic>
          <p:nvPicPr>
            <p:cNvPr id="791" name="Google Shape;791;p108" descr="Icono&#10;&#10;Descripción generada automáticament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3383" y="4469801"/>
              <a:ext cx="309598" cy="307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2" name="Google Shape;792;p10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04765" y="4469801"/>
              <a:ext cx="306866" cy="307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3" name="Google Shape;793;p10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424099" y="4469801"/>
              <a:ext cx="308229" cy="3077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14;p78" descr="A green and blue gradien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085" t="5106" b="361"/>
          <a:stretch/>
        </p:blipFill>
        <p:spPr>
          <a:xfrm>
            <a:off x="0" y="0"/>
            <a:ext cx="4491872" cy="690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78"/>
          <p:cNvSpPr txBox="1"/>
          <p:nvPr/>
        </p:nvSpPr>
        <p:spPr>
          <a:xfrm>
            <a:off x="658096" y="463431"/>
            <a:ext cx="292611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3200" b="1" dirty="0">
                <a:solidFill>
                  <a:schemeClr val="bg1"/>
                </a:solidFill>
                <a:latin typeface="Arial" panose="020B0604020202020204" pitchFamily="34" charset="0"/>
                <a:ea typeface="Univers" charset="0"/>
                <a:cs typeface="Arial" panose="020B0604020202020204" pitchFamily="34" charset="0"/>
              </a:rPr>
              <a:t>Pertenecemos </a:t>
            </a:r>
          </a:p>
          <a:p>
            <a:r>
              <a:rPr lang="es-ES_tradnl" sz="3200" b="1" dirty="0">
                <a:solidFill>
                  <a:schemeClr val="bg1"/>
                </a:solidFill>
                <a:latin typeface="Arial" panose="020B0604020202020204" pitchFamily="34" charset="0"/>
                <a:ea typeface="Univers" charset="0"/>
                <a:cs typeface="Arial" panose="020B0604020202020204" pitchFamily="34" charset="0"/>
              </a:rPr>
              <a:t>al Grupo </a:t>
            </a:r>
            <a:r>
              <a:rPr lang="es-ES_tradnl" sz="3200" b="1" dirty="0" err="1">
                <a:solidFill>
                  <a:schemeClr val="bg1"/>
                </a:solidFill>
                <a:latin typeface="Arial" panose="020B0604020202020204" pitchFamily="34" charset="0"/>
                <a:ea typeface="Univers" charset="0"/>
                <a:cs typeface="Arial" panose="020B0604020202020204" pitchFamily="34" charset="0"/>
              </a:rPr>
              <a:t>Techint</a:t>
            </a:r>
            <a:endParaRPr lang="es-ES_tradnl" sz="3200" b="1" dirty="0">
              <a:solidFill>
                <a:schemeClr val="bg1"/>
              </a:solidFill>
              <a:latin typeface="Arial" panose="020B0604020202020204" pitchFamily="34" charset="0"/>
              <a:ea typeface="Univers" charset="0"/>
              <a:cs typeface="Arial" panose="020B0604020202020204" pitchFamily="34" charset="0"/>
            </a:endParaRPr>
          </a:p>
        </p:txBody>
      </p:sp>
      <p:sp>
        <p:nvSpPr>
          <p:cNvPr id="6" name="CuadroTexto 79"/>
          <p:cNvSpPr txBox="1"/>
          <p:nvPr/>
        </p:nvSpPr>
        <p:spPr>
          <a:xfrm>
            <a:off x="633305" y="3597852"/>
            <a:ext cx="2269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500" b="1" dirty="0">
                <a:solidFill>
                  <a:schemeClr val="bg1"/>
                </a:solidFill>
                <a:latin typeface="Arial" panose="020B0604020202020204" pitchFamily="34" charset="0"/>
                <a:ea typeface="Univers" charset="0"/>
                <a:cs typeface="Arial" panose="020B0604020202020204" pitchFamily="34" charset="0"/>
              </a:rPr>
              <a:t>97.000</a:t>
            </a:r>
            <a:endParaRPr lang="es-ES_tradnl" sz="3500" b="1" dirty="0">
              <a:solidFill>
                <a:schemeClr val="bg1"/>
              </a:solidFill>
              <a:latin typeface="Arial" panose="020B0604020202020204" pitchFamily="34" charset="0"/>
              <a:ea typeface="Univers" charset="0"/>
              <a:cs typeface="Arial" panose="020B0604020202020204" pitchFamily="34" charset="0"/>
            </a:endParaRPr>
          </a:p>
        </p:txBody>
      </p:sp>
      <p:sp>
        <p:nvSpPr>
          <p:cNvPr id="7" name="CuadroTexto 80"/>
          <p:cNvSpPr txBox="1"/>
          <p:nvPr/>
        </p:nvSpPr>
        <p:spPr>
          <a:xfrm>
            <a:off x="646493" y="4132458"/>
            <a:ext cx="293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ea typeface="Univers" charset="0"/>
                <a:cs typeface="Arial" panose="020B0604020202020204" pitchFamily="34" charset="0"/>
              </a:rPr>
              <a:t>empleados permanentes</a:t>
            </a:r>
          </a:p>
        </p:txBody>
      </p:sp>
      <p:sp>
        <p:nvSpPr>
          <p:cNvPr id="8" name="CuadroTexto 84"/>
          <p:cNvSpPr txBox="1"/>
          <p:nvPr/>
        </p:nvSpPr>
        <p:spPr>
          <a:xfrm>
            <a:off x="626802" y="5239249"/>
            <a:ext cx="36669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500" b="1" dirty="0">
                <a:solidFill>
                  <a:schemeClr val="bg1"/>
                </a:solidFill>
                <a:latin typeface="Arial" panose="020B0604020202020204" pitchFamily="34" charset="0"/>
                <a:ea typeface="Univers" charset="0"/>
                <a:cs typeface="Arial" panose="020B0604020202020204" pitchFamily="34" charset="0"/>
              </a:rPr>
              <a:t>38.4 millones</a:t>
            </a:r>
            <a:endParaRPr lang="es-ES_tradnl" sz="3500" b="1" dirty="0">
              <a:solidFill>
                <a:schemeClr val="bg1"/>
              </a:solidFill>
              <a:latin typeface="Arial" panose="020B0604020202020204" pitchFamily="34" charset="0"/>
              <a:ea typeface="Univers" charset="0"/>
              <a:cs typeface="Arial" panose="020B0604020202020204" pitchFamily="34" charset="0"/>
            </a:endParaRPr>
          </a:p>
        </p:txBody>
      </p:sp>
      <p:sp>
        <p:nvSpPr>
          <p:cNvPr id="9" name="CuadroTexto 85"/>
          <p:cNvSpPr txBox="1"/>
          <p:nvPr/>
        </p:nvSpPr>
        <p:spPr>
          <a:xfrm>
            <a:off x="626805" y="5830560"/>
            <a:ext cx="317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  <a:latin typeface="Arial" panose="020B0604020202020204" pitchFamily="34" charset="0"/>
                <a:ea typeface="Univers" charset="0"/>
                <a:cs typeface="Arial" panose="020B0604020202020204" pitchFamily="34" charset="0"/>
              </a:rPr>
              <a:t>de USD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ea typeface="Univers" charset="0"/>
                <a:cs typeface="Arial" panose="020B0604020202020204" pitchFamily="34" charset="0"/>
              </a:rPr>
              <a:t>en ventas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C7123B-51E1-9643-ACCF-3F1807AF4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34" y="2924067"/>
            <a:ext cx="601146" cy="7318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27007-DBBB-934D-B9FA-9603F2CC0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04" y="4726694"/>
            <a:ext cx="567967" cy="51255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92CCB0-CBE0-F048-91B1-56597D6F6028}"/>
              </a:ext>
            </a:extLst>
          </p:cNvPr>
          <p:cNvCxnSpPr>
            <a:cxnSpLocks/>
          </p:cNvCxnSpPr>
          <p:nvPr/>
        </p:nvCxnSpPr>
        <p:spPr>
          <a:xfrm>
            <a:off x="658096" y="2515007"/>
            <a:ext cx="515959" cy="0"/>
          </a:xfrm>
          <a:prstGeom prst="line">
            <a:avLst/>
          </a:prstGeom>
          <a:ln w="76200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oogle Shape;115;p9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27381" y="494866"/>
            <a:ext cx="1188000" cy="29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83;p92"/>
          <p:cNvGrpSpPr/>
          <p:nvPr/>
        </p:nvGrpSpPr>
        <p:grpSpPr>
          <a:xfrm>
            <a:off x="5091003" y="1116683"/>
            <a:ext cx="3449357" cy="1470012"/>
            <a:chOff x="3791217" y="648981"/>
            <a:chExt cx="2572501" cy="1096322"/>
          </a:xfrm>
        </p:grpSpPr>
        <p:sp>
          <p:nvSpPr>
            <p:cNvPr id="74" name="Google Shape;84;p92"/>
            <p:cNvSpPr/>
            <p:nvPr/>
          </p:nvSpPr>
          <p:spPr>
            <a:xfrm>
              <a:off x="3791217" y="648981"/>
              <a:ext cx="1820689" cy="57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08000" tIns="288000" rIns="108000" bIns="108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D5B5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85;p92"/>
            <p:cNvSpPr txBox="1"/>
            <p:nvPr/>
          </p:nvSpPr>
          <p:spPr>
            <a:xfrm>
              <a:off x="3796030" y="1297706"/>
              <a:ext cx="2567688" cy="447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 i="0" u="none" strike="noStrike" cap="none" dirty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8,9 millones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1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de toneladas </a:t>
              </a:r>
              <a:r>
                <a:rPr lang="es-AR" sz="12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de despachos </a:t>
              </a:r>
              <a:br>
                <a:rPr lang="es-AR" sz="12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s-AR" sz="12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de tubos con y sin costura </a:t>
              </a:r>
              <a:endParaRPr dirty="0"/>
            </a:p>
          </p:txBody>
        </p:sp>
        <p:sp>
          <p:nvSpPr>
            <p:cNvPr id="77" name="Google Shape;87;p92"/>
            <p:cNvSpPr/>
            <p:nvPr/>
          </p:nvSpPr>
          <p:spPr>
            <a:xfrm>
              <a:off x="3791217" y="648981"/>
              <a:ext cx="1820689" cy="4572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08000" tIns="288000" rIns="108000" bIns="108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D5B5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88;p92"/>
          <p:cNvGrpSpPr/>
          <p:nvPr/>
        </p:nvGrpSpPr>
        <p:grpSpPr>
          <a:xfrm>
            <a:off x="5091003" y="3026510"/>
            <a:ext cx="2955958" cy="1303038"/>
            <a:chOff x="3791217" y="2073313"/>
            <a:chExt cx="2204528" cy="971794"/>
          </a:xfrm>
        </p:grpSpPr>
        <p:sp>
          <p:nvSpPr>
            <p:cNvPr id="70" name="Google Shape;89;p92"/>
            <p:cNvSpPr/>
            <p:nvPr/>
          </p:nvSpPr>
          <p:spPr>
            <a:xfrm>
              <a:off x="3791217" y="2073313"/>
              <a:ext cx="1820689" cy="57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08000" tIns="288000" rIns="108000" bIns="108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D5B5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90;p92"/>
            <p:cNvSpPr txBox="1"/>
            <p:nvPr/>
          </p:nvSpPr>
          <p:spPr>
            <a:xfrm>
              <a:off x="3796030" y="2735232"/>
              <a:ext cx="2199715" cy="309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 i="0" u="none" strike="noStrike" cap="none" dirty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2.800 millones 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1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USD</a:t>
              </a:r>
              <a:r>
                <a:rPr lang="es-AR" sz="12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 en ventas anuales</a:t>
              </a:r>
              <a:endParaRPr dirty="0"/>
            </a:p>
          </p:txBody>
        </p:sp>
        <p:pic>
          <p:nvPicPr>
            <p:cNvPr id="72" name="Google Shape;91;p9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38973" y="2243888"/>
              <a:ext cx="1073425" cy="2796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92;p92"/>
            <p:cNvSpPr/>
            <p:nvPr/>
          </p:nvSpPr>
          <p:spPr>
            <a:xfrm>
              <a:off x="3791217" y="2073313"/>
              <a:ext cx="1820689" cy="457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08000" tIns="288000" rIns="108000" bIns="108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D5B5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93;p92"/>
          <p:cNvGrpSpPr/>
          <p:nvPr/>
        </p:nvGrpSpPr>
        <p:grpSpPr>
          <a:xfrm>
            <a:off x="5091003" y="4910570"/>
            <a:ext cx="2729773" cy="1291017"/>
            <a:chOff x="3791217" y="3478429"/>
            <a:chExt cx="2035841" cy="962829"/>
          </a:xfrm>
        </p:grpSpPr>
        <p:sp>
          <p:nvSpPr>
            <p:cNvPr id="66" name="Google Shape;94;p92"/>
            <p:cNvSpPr/>
            <p:nvPr/>
          </p:nvSpPr>
          <p:spPr>
            <a:xfrm>
              <a:off x="3791217" y="3478429"/>
              <a:ext cx="1820689" cy="57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08000" tIns="288000" rIns="108000" bIns="108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D5B5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95;p92"/>
            <p:cNvSpPr txBox="1"/>
            <p:nvPr/>
          </p:nvSpPr>
          <p:spPr>
            <a:xfrm>
              <a:off x="3791217" y="4131383"/>
              <a:ext cx="2035841" cy="309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 i="0" u="none" strike="noStrike" cap="none" dirty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2,507 millones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1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USD</a:t>
              </a:r>
              <a:r>
                <a:rPr lang="es-AR" sz="12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 en órdenes pendientes</a:t>
              </a:r>
              <a:endParaRPr sz="1200" b="1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" name="Google Shape;96;p9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52992" y="3564278"/>
              <a:ext cx="845386" cy="376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Google Shape;97;p92"/>
            <p:cNvSpPr/>
            <p:nvPr/>
          </p:nvSpPr>
          <p:spPr>
            <a:xfrm>
              <a:off x="3791217" y="3478429"/>
              <a:ext cx="1820689" cy="4572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08000" tIns="288000" rIns="108000" bIns="108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D5B5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98;p92"/>
          <p:cNvGrpSpPr/>
          <p:nvPr/>
        </p:nvGrpSpPr>
        <p:grpSpPr>
          <a:xfrm>
            <a:off x="8621498" y="1116683"/>
            <a:ext cx="2896813" cy="1674582"/>
            <a:chOff x="6424230" y="648981"/>
            <a:chExt cx="2160418" cy="1248889"/>
          </a:xfrm>
        </p:grpSpPr>
        <p:sp>
          <p:nvSpPr>
            <p:cNvPr id="62" name="Google Shape;99;p92"/>
            <p:cNvSpPr/>
            <p:nvPr/>
          </p:nvSpPr>
          <p:spPr>
            <a:xfrm>
              <a:off x="6424230" y="648981"/>
              <a:ext cx="1820689" cy="57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08000" tIns="288000" rIns="108000" bIns="108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D5B5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100;p92"/>
            <p:cNvSpPr txBox="1"/>
            <p:nvPr/>
          </p:nvSpPr>
          <p:spPr>
            <a:xfrm>
              <a:off x="6424230" y="1297706"/>
              <a:ext cx="2160418" cy="60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 i="0" u="none" strike="noStrike" cap="none" dirty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12,5 millones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1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de toneladas </a:t>
              </a:r>
              <a:r>
                <a:rPr lang="es-AR" sz="12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de despachos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de productos de acero</a:t>
              </a:r>
              <a:endParaRPr dirty="0"/>
            </a:p>
          </p:txBody>
        </p:sp>
        <p:pic>
          <p:nvPicPr>
            <p:cNvPr id="64" name="Google Shape;101;p9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64665" y="795595"/>
              <a:ext cx="957651" cy="3067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102;p92"/>
            <p:cNvSpPr/>
            <p:nvPr/>
          </p:nvSpPr>
          <p:spPr>
            <a:xfrm>
              <a:off x="6424230" y="648981"/>
              <a:ext cx="1820689" cy="457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8000" tIns="288000" rIns="108000" bIns="108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D5B5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103;p92"/>
          <p:cNvGrpSpPr/>
          <p:nvPr/>
        </p:nvGrpSpPr>
        <p:grpSpPr>
          <a:xfrm>
            <a:off x="8621498" y="2982181"/>
            <a:ext cx="2949505" cy="1532032"/>
            <a:chOff x="6424230" y="2040253"/>
            <a:chExt cx="2199715" cy="1142576"/>
          </a:xfrm>
        </p:grpSpPr>
        <p:sp>
          <p:nvSpPr>
            <p:cNvPr id="58" name="Google Shape;104;p92"/>
            <p:cNvSpPr/>
            <p:nvPr/>
          </p:nvSpPr>
          <p:spPr>
            <a:xfrm>
              <a:off x="6424230" y="2040253"/>
              <a:ext cx="1820689" cy="57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08000" tIns="288000" rIns="108000" bIns="108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D5B5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05;p92"/>
            <p:cNvSpPr txBox="1"/>
            <p:nvPr/>
          </p:nvSpPr>
          <p:spPr>
            <a:xfrm>
              <a:off x="6424230" y="2735232"/>
              <a:ext cx="2199715" cy="447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 i="0" u="none" strike="noStrike" cap="none" dirty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196.000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1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barriles </a:t>
              </a:r>
              <a:r>
                <a:rPr lang="es-AR" sz="12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equivalentes de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petróleo producidos por día</a:t>
              </a:r>
              <a:endParaRPr dirty="0"/>
            </a:p>
          </p:txBody>
        </p:sp>
        <p:pic>
          <p:nvPicPr>
            <p:cNvPr id="60" name="Google Shape;106;p9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949691" y="2124343"/>
              <a:ext cx="787599" cy="444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107;p92"/>
            <p:cNvSpPr/>
            <p:nvPr/>
          </p:nvSpPr>
          <p:spPr>
            <a:xfrm>
              <a:off x="6424230" y="2040253"/>
              <a:ext cx="1820689" cy="457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08000" tIns="288000" rIns="108000" bIns="108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D5B5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108;p92"/>
          <p:cNvGrpSpPr/>
          <p:nvPr/>
        </p:nvGrpSpPr>
        <p:grpSpPr>
          <a:xfrm>
            <a:off x="8621498" y="4910570"/>
            <a:ext cx="2441285" cy="1291017"/>
            <a:chOff x="6424230" y="3478429"/>
            <a:chExt cx="1820689" cy="962829"/>
          </a:xfrm>
        </p:grpSpPr>
        <p:sp>
          <p:nvSpPr>
            <p:cNvPr id="54" name="Google Shape;109;p92"/>
            <p:cNvSpPr/>
            <p:nvPr/>
          </p:nvSpPr>
          <p:spPr>
            <a:xfrm>
              <a:off x="6424230" y="3478429"/>
              <a:ext cx="1820689" cy="57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08000" tIns="288000" rIns="108000" bIns="108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D5B5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10;p92"/>
            <p:cNvSpPr txBox="1"/>
            <p:nvPr/>
          </p:nvSpPr>
          <p:spPr>
            <a:xfrm>
              <a:off x="6424230" y="4131383"/>
              <a:ext cx="1538081" cy="309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 i="0" u="none" strike="noStrike" cap="none" dirty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1.2 millones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de</a:t>
              </a:r>
              <a:r>
                <a:rPr lang="es-AR" sz="1200" b="1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 clientes únicos</a:t>
              </a:r>
              <a:endParaRPr sz="1200" b="1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" name="Google Shape;111;p9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707920" y="3662139"/>
              <a:ext cx="1271141" cy="263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112;p92"/>
            <p:cNvSpPr/>
            <p:nvPr/>
          </p:nvSpPr>
          <p:spPr>
            <a:xfrm>
              <a:off x="6424230" y="3478429"/>
              <a:ext cx="1820689" cy="457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8000" tIns="288000" rIns="108000" bIns="108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D5B5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4110" y="1345400"/>
            <a:ext cx="1325678" cy="32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7530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791558" y="266414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sz="1350" dirty="0"/>
          </a:p>
        </p:txBody>
      </p:sp>
      <p:pic>
        <p:nvPicPr>
          <p:cNvPr id="38" name="Google Shape;121;p93"/>
          <p:cNvPicPr preferRelativeResize="0"/>
          <p:nvPr/>
        </p:nvPicPr>
        <p:blipFill rotWithShape="1">
          <a:blip r:embed="rId3">
            <a:alphaModFix/>
          </a:blip>
          <a:srcRect l="49983"/>
          <a:stretch/>
        </p:blipFill>
        <p:spPr>
          <a:xfrm>
            <a:off x="5935533" y="0"/>
            <a:ext cx="6253707" cy="70287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122;p93"/>
          <p:cNvGrpSpPr/>
          <p:nvPr/>
        </p:nvGrpSpPr>
        <p:grpSpPr>
          <a:xfrm>
            <a:off x="617968" y="2752243"/>
            <a:ext cx="8297854" cy="3364156"/>
            <a:chOff x="684212" y="1981638"/>
            <a:chExt cx="6665655" cy="2606237"/>
          </a:xfrm>
        </p:grpSpPr>
        <p:sp>
          <p:nvSpPr>
            <p:cNvPr id="119" name="Google Shape;123;p93"/>
            <p:cNvSpPr/>
            <p:nvPr/>
          </p:nvSpPr>
          <p:spPr>
            <a:xfrm>
              <a:off x="684212" y="1981845"/>
              <a:ext cx="6665655" cy="260603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4;p93"/>
            <p:cNvSpPr/>
            <p:nvPr/>
          </p:nvSpPr>
          <p:spPr>
            <a:xfrm flipH="1">
              <a:off x="7304148" y="1981638"/>
              <a:ext cx="45719" cy="2606031"/>
            </a:xfrm>
            <a:prstGeom prst="rect">
              <a:avLst/>
            </a:prstGeom>
            <a:solidFill>
              <a:srgbClr val="4AB7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125;p93"/>
          <p:cNvSpPr txBox="1"/>
          <p:nvPr/>
        </p:nvSpPr>
        <p:spPr>
          <a:xfrm>
            <a:off x="627157" y="642005"/>
            <a:ext cx="387379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00" b="0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Un socio confiable </a:t>
            </a:r>
            <a:endParaRPr sz="3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00" b="0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en la ejecución </a:t>
            </a:r>
            <a:endParaRPr sz="3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00" b="0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s-AR" sz="3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proyectos</a:t>
            </a:r>
            <a:endParaRPr sz="3200" dirty="0"/>
          </a:p>
        </p:txBody>
      </p:sp>
      <p:grpSp>
        <p:nvGrpSpPr>
          <p:cNvPr id="43" name="Google Shape;127;p93"/>
          <p:cNvGrpSpPr/>
          <p:nvPr/>
        </p:nvGrpSpPr>
        <p:grpSpPr>
          <a:xfrm>
            <a:off x="1028668" y="3946397"/>
            <a:ext cx="1372363" cy="1169361"/>
            <a:chOff x="984725" y="2887602"/>
            <a:chExt cx="1004166" cy="855628"/>
          </a:xfrm>
        </p:grpSpPr>
        <p:sp>
          <p:nvSpPr>
            <p:cNvPr id="117" name="Google Shape;128;p93"/>
            <p:cNvSpPr txBox="1"/>
            <p:nvPr/>
          </p:nvSpPr>
          <p:spPr>
            <a:xfrm>
              <a:off x="984725" y="3270306"/>
              <a:ext cx="980511" cy="472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400" b="1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años de </a:t>
              </a:r>
              <a:endParaRPr sz="14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400" b="1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experiencia </a:t>
              </a:r>
              <a:r>
                <a:rPr lang="es-AR" sz="14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global</a:t>
              </a:r>
              <a:endParaRPr sz="1400" dirty="0"/>
            </a:p>
          </p:txBody>
        </p:sp>
        <p:sp>
          <p:nvSpPr>
            <p:cNvPr id="118" name="Google Shape;129;p93"/>
            <p:cNvSpPr txBox="1"/>
            <p:nvPr/>
          </p:nvSpPr>
          <p:spPr>
            <a:xfrm>
              <a:off x="984725" y="2887602"/>
              <a:ext cx="1004166" cy="337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3000" b="1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+75</a:t>
              </a:r>
              <a:endParaRPr sz="30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130;p93"/>
          <p:cNvGrpSpPr/>
          <p:nvPr/>
        </p:nvGrpSpPr>
        <p:grpSpPr>
          <a:xfrm>
            <a:off x="2755162" y="3946395"/>
            <a:ext cx="1372364" cy="1384805"/>
            <a:chOff x="2248011" y="2887602"/>
            <a:chExt cx="1004167" cy="1013270"/>
          </a:xfrm>
        </p:grpSpPr>
        <p:sp>
          <p:nvSpPr>
            <p:cNvPr id="115" name="Google Shape;131;p93"/>
            <p:cNvSpPr txBox="1"/>
            <p:nvPr/>
          </p:nvSpPr>
          <p:spPr>
            <a:xfrm>
              <a:off x="2248012" y="3270307"/>
              <a:ext cx="999362" cy="630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s-MX" sz="1400" b="1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de proyectos completados </a:t>
              </a:r>
              <a:r>
                <a:rPr lang="es-MX" sz="1400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exitosamente en el mundo </a:t>
              </a:r>
            </a:p>
          </p:txBody>
        </p:sp>
        <p:sp>
          <p:nvSpPr>
            <p:cNvPr id="116" name="Google Shape;132;p93"/>
            <p:cNvSpPr txBox="1"/>
            <p:nvPr/>
          </p:nvSpPr>
          <p:spPr>
            <a:xfrm>
              <a:off x="2248011" y="2887602"/>
              <a:ext cx="1004167" cy="337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3000" b="1" i="0" u="none" strike="noStrike" cap="none" dirty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+3.200</a:t>
              </a:r>
              <a:endParaRPr sz="30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133;p93"/>
          <p:cNvGrpSpPr/>
          <p:nvPr/>
        </p:nvGrpSpPr>
        <p:grpSpPr>
          <a:xfrm>
            <a:off x="4896231" y="3946394"/>
            <a:ext cx="1566227" cy="1600250"/>
            <a:chOff x="3814644" y="2887602"/>
            <a:chExt cx="1146018" cy="1170913"/>
          </a:xfrm>
        </p:grpSpPr>
        <p:sp>
          <p:nvSpPr>
            <p:cNvPr id="113" name="Google Shape;134;p93"/>
            <p:cNvSpPr txBox="1"/>
            <p:nvPr/>
          </p:nvSpPr>
          <p:spPr>
            <a:xfrm>
              <a:off x="3814644" y="3270308"/>
              <a:ext cx="1146018" cy="7882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s-MX" sz="1400" b="1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Millones de </a:t>
              </a:r>
            </a:p>
            <a:p>
              <a:pPr lvl="0"/>
              <a:r>
                <a:rPr lang="es-MX" sz="1400" b="1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horas-hombre </a:t>
              </a:r>
              <a:r>
                <a:rPr lang="es-MX" sz="1400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anuales en capacidad de ingeniería</a:t>
              </a:r>
            </a:p>
          </p:txBody>
        </p:sp>
        <p:sp>
          <p:nvSpPr>
            <p:cNvPr id="114" name="Google Shape;135;p93"/>
            <p:cNvSpPr txBox="1"/>
            <p:nvPr/>
          </p:nvSpPr>
          <p:spPr>
            <a:xfrm>
              <a:off x="3814644" y="2887602"/>
              <a:ext cx="767887" cy="337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3000" b="1" i="0" u="none" strike="noStrike" cap="none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2,2</a:t>
              </a:r>
              <a:endParaRPr sz="30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136;p93"/>
          <p:cNvGrpSpPr/>
          <p:nvPr/>
        </p:nvGrpSpPr>
        <p:grpSpPr>
          <a:xfrm>
            <a:off x="6745939" y="3946389"/>
            <a:ext cx="1827130" cy="953920"/>
            <a:chOff x="5168087" y="2887602"/>
            <a:chExt cx="1336922" cy="697990"/>
          </a:xfrm>
        </p:grpSpPr>
        <p:sp>
          <p:nvSpPr>
            <p:cNvPr id="111" name="Google Shape;137;p93"/>
            <p:cNvSpPr txBox="1"/>
            <p:nvPr/>
          </p:nvSpPr>
          <p:spPr>
            <a:xfrm>
              <a:off x="5168087" y="3270309"/>
              <a:ext cx="1076421" cy="315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s-AR" sz="1400" b="1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Colaboradores </a:t>
              </a:r>
              <a:r>
                <a:rPr lang="es-AR" sz="1400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a nivel global</a:t>
              </a:r>
            </a:p>
          </p:txBody>
        </p:sp>
        <p:sp>
          <p:nvSpPr>
            <p:cNvPr id="112" name="Google Shape;138;p93"/>
            <p:cNvSpPr txBox="1"/>
            <p:nvPr/>
          </p:nvSpPr>
          <p:spPr>
            <a:xfrm>
              <a:off x="5168087" y="2887602"/>
              <a:ext cx="1336922" cy="337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3000" b="1" i="0" u="none" strike="noStrike" cap="none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+20.000</a:t>
              </a:r>
              <a:endParaRPr sz="3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139;p93"/>
          <p:cNvGrpSpPr/>
          <p:nvPr/>
        </p:nvGrpSpPr>
        <p:grpSpPr>
          <a:xfrm>
            <a:off x="1051668" y="3169668"/>
            <a:ext cx="451273" cy="635688"/>
            <a:chOff x="-298" y="1195"/>
            <a:chExt cx="208" cy="293"/>
          </a:xfrm>
        </p:grpSpPr>
        <p:sp>
          <p:nvSpPr>
            <p:cNvPr id="106" name="Google Shape;140;p93"/>
            <p:cNvSpPr/>
            <p:nvPr/>
          </p:nvSpPr>
          <p:spPr>
            <a:xfrm>
              <a:off x="-298" y="1195"/>
              <a:ext cx="207" cy="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41;p93"/>
            <p:cNvSpPr/>
            <p:nvPr/>
          </p:nvSpPr>
          <p:spPr>
            <a:xfrm>
              <a:off x="-268" y="1362"/>
              <a:ext cx="150" cy="123"/>
            </a:xfrm>
            <a:custGeom>
              <a:avLst/>
              <a:gdLst/>
              <a:ahLst/>
              <a:cxnLst/>
              <a:rect l="l" t="t" r="r" b="b"/>
              <a:pathLst>
                <a:path w="886" h="732" extrusionOk="0">
                  <a:moveTo>
                    <a:pt x="0" y="0"/>
                  </a:moveTo>
                  <a:lnTo>
                    <a:pt x="0" y="0"/>
                  </a:lnTo>
                  <a:lnTo>
                    <a:pt x="0" y="729"/>
                  </a:lnTo>
                  <a:lnTo>
                    <a:pt x="446" y="450"/>
                  </a:lnTo>
                  <a:lnTo>
                    <a:pt x="886" y="732"/>
                  </a:lnTo>
                  <a:lnTo>
                    <a:pt x="886" y="16"/>
                  </a:lnTo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42;p93"/>
            <p:cNvSpPr/>
            <p:nvPr/>
          </p:nvSpPr>
          <p:spPr>
            <a:xfrm>
              <a:off x="-296" y="1196"/>
              <a:ext cx="206" cy="207"/>
            </a:xfrm>
            <a:custGeom>
              <a:avLst/>
              <a:gdLst/>
              <a:ahLst/>
              <a:cxnLst/>
              <a:rect l="l" t="t" r="r" b="b"/>
              <a:pathLst>
                <a:path w="1226" h="1225" extrusionOk="0">
                  <a:moveTo>
                    <a:pt x="17" y="643"/>
                  </a:moveTo>
                  <a:lnTo>
                    <a:pt x="17" y="643"/>
                  </a:lnTo>
                  <a:lnTo>
                    <a:pt x="33" y="660"/>
                  </a:lnTo>
                  <a:cubicBezTo>
                    <a:pt x="64" y="691"/>
                    <a:pt x="75" y="746"/>
                    <a:pt x="58" y="786"/>
                  </a:cubicBezTo>
                  <a:lnTo>
                    <a:pt x="48" y="808"/>
                  </a:lnTo>
                  <a:cubicBezTo>
                    <a:pt x="39" y="830"/>
                    <a:pt x="49" y="855"/>
                    <a:pt x="71" y="865"/>
                  </a:cubicBezTo>
                  <a:lnTo>
                    <a:pt x="99" y="876"/>
                  </a:lnTo>
                  <a:cubicBezTo>
                    <a:pt x="138" y="893"/>
                    <a:pt x="169" y="940"/>
                    <a:pt x="169" y="983"/>
                  </a:cubicBezTo>
                  <a:lnTo>
                    <a:pt x="169" y="1013"/>
                  </a:lnTo>
                  <a:cubicBezTo>
                    <a:pt x="169" y="1031"/>
                    <a:pt x="182" y="1048"/>
                    <a:pt x="201" y="1054"/>
                  </a:cubicBezTo>
                  <a:cubicBezTo>
                    <a:pt x="205" y="1055"/>
                    <a:pt x="209" y="1056"/>
                    <a:pt x="213" y="1056"/>
                  </a:cubicBezTo>
                  <a:lnTo>
                    <a:pt x="237" y="1056"/>
                  </a:lnTo>
                  <a:cubicBezTo>
                    <a:pt x="280" y="1056"/>
                    <a:pt x="326" y="1087"/>
                    <a:pt x="343" y="1127"/>
                  </a:cubicBezTo>
                  <a:lnTo>
                    <a:pt x="352" y="1150"/>
                  </a:lnTo>
                  <a:cubicBezTo>
                    <a:pt x="358" y="1166"/>
                    <a:pt x="374" y="1177"/>
                    <a:pt x="392" y="1177"/>
                  </a:cubicBezTo>
                  <a:cubicBezTo>
                    <a:pt x="398" y="1177"/>
                    <a:pt x="403" y="1176"/>
                    <a:pt x="408" y="1174"/>
                  </a:cubicBezTo>
                  <a:lnTo>
                    <a:pt x="436" y="1162"/>
                  </a:lnTo>
                  <a:cubicBezTo>
                    <a:pt x="448" y="1158"/>
                    <a:pt x="461" y="1155"/>
                    <a:pt x="476" y="1155"/>
                  </a:cubicBezTo>
                  <a:cubicBezTo>
                    <a:pt x="508" y="1155"/>
                    <a:pt x="541" y="1168"/>
                    <a:pt x="561" y="1188"/>
                  </a:cubicBezTo>
                  <a:lnTo>
                    <a:pt x="582" y="1209"/>
                  </a:lnTo>
                  <a:cubicBezTo>
                    <a:pt x="598" y="1225"/>
                    <a:pt x="627" y="1225"/>
                    <a:pt x="644" y="1209"/>
                  </a:cubicBezTo>
                  <a:lnTo>
                    <a:pt x="661" y="1192"/>
                  </a:lnTo>
                  <a:cubicBezTo>
                    <a:pt x="680" y="1172"/>
                    <a:pt x="713" y="1160"/>
                    <a:pt x="744" y="1160"/>
                  </a:cubicBezTo>
                  <a:cubicBezTo>
                    <a:pt x="759" y="1160"/>
                    <a:pt x="774" y="1163"/>
                    <a:pt x="786" y="1168"/>
                  </a:cubicBezTo>
                  <a:lnTo>
                    <a:pt x="808" y="1177"/>
                  </a:lnTo>
                  <a:cubicBezTo>
                    <a:pt x="813" y="1179"/>
                    <a:pt x="819" y="1181"/>
                    <a:pt x="825" y="1181"/>
                  </a:cubicBezTo>
                  <a:cubicBezTo>
                    <a:pt x="842" y="1181"/>
                    <a:pt x="858" y="1170"/>
                    <a:pt x="865" y="1154"/>
                  </a:cubicBezTo>
                  <a:lnTo>
                    <a:pt x="876" y="1127"/>
                  </a:lnTo>
                  <a:cubicBezTo>
                    <a:pt x="893" y="1087"/>
                    <a:pt x="940" y="1056"/>
                    <a:pt x="983" y="1056"/>
                  </a:cubicBezTo>
                  <a:lnTo>
                    <a:pt x="1013" y="1056"/>
                  </a:lnTo>
                  <a:cubicBezTo>
                    <a:pt x="1016" y="1056"/>
                    <a:pt x="1020" y="1055"/>
                    <a:pt x="1025" y="1054"/>
                  </a:cubicBezTo>
                  <a:cubicBezTo>
                    <a:pt x="1044" y="1048"/>
                    <a:pt x="1056" y="1031"/>
                    <a:pt x="1056" y="1013"/>
                  </a:cubicBezTo>
                  <a:lnTo>
                    <a:pt x="1056" y="989"/>
                  </a:lnTo>
                  <a:cubicBezTo>
                    <a:pt x="1056" y="946"/>
                    <a:pt x="1088" y="899"/>
                    <a:pt x="1128" y="883"/>
                  </a:cubicBezTo>
                  <a:lnTo>
                    <a:pt x="1150" y="874"/>
                  </a:lnTo>
                  <a:cubicBezTo>
                    <a:pt x="1172" y="865"/>
                    <a:pt x="1183" y="840"/>
                    <a:pt x="1174" y="817"/>
                  </a:cubicBezTo>
                  <a:lnTo>
                    <a:pt x="1163" y="790"/>
                  </a:lnTo>
                  <a:cubicBezTo>
                    <a:pt x="1147" y="750"/>
                    <a:pt x="1158" y="695"/>
                    <a:pt x="1188" y="664"/>
                  </a:cubicBezTo>
                  <a:lnTo>
                    <a:pt x="1209" y="643"/>
                  </a:lnTo>
                  <a:cubicBezTo>
                    <a:pt x="1226" y="626"/>
                    <a:pt x="1226" y="599"/>
                    <a:pt x="1209" y="582"/>
                  </a:cubicBezTo>
                  <a:lnTo>
                    <a:pt x="1192" y="565"/>
                  </a:lnTo>
                  <a:cubicBezTo>
                    <a:pt x="1162" y="535"/>
                    <a:pt x="1151" y="480"/>
                    <a:pt x="1168" y="440"/>
                  </a:cubicBezTo>
                  <a:lnTo>
                    <a:pt x="1177" y="418"/>
                  </a:lnTo>
                  <a:cubicBezTo>
                    <a:pt x="1187" y="396"/>
                    <a:pt x="1176" y="370"/>
                    <a:pt x="1154" y="361"/>
                  </a:cubicBezTo>
                  <a:lnTo>
                    <a:pt x="1127" y="349"/>
                  </a:lnTo>
                  <a:cubicBezTo>
                    <a:pt x="1087" y="332"/>
                    <a:pt x="1056" y="285"/>
                    <a:pt x="1056" y="242"/>
                  </a:cubicBezTo>
                  <a:lnTo>
                    <a:pt x="1056" y="213"/>
                  </a:lnTo>
                  <a:cubicBezTo>
                    <a:pt x="1056" y="189"/>
                    <a:pt x="1037" y="169"/>
                    <a:pt x="1013" y="169"/>
                  </a:cubicBezTo>
                  <a:lnTo>
                    <a:pt x="989" y="169"/>
                  </a:lnTo>
                  <a:cubicBezTo>
                    <a:pt x="946" y="169"/>
                    <a:pt x="899" y="138"/>
                    <a:pt x="883" y="98"/>
                  </a:cubicBezTo>
                  <a:lnTo>
                    <a:pt x="874" y="76"/>
                  </a:lnTo>
                  <a:cubicBezTo>
                    <a:pt x="868" y="60"/>
                    <a:pt x="851" y="49"/>
                    <a:pt x="834" y="49"/>
                  </a:cubicBezTo>
                  <a:cubicBezTo>
                    <a:pt x="828" y="49"/>
                    <a:pt x="823" y="50"/>
                    <a:pt x="818" y="52"/>
                  </a:cubicBezTo>
                  <a:lnTo>
                    <a:pt x="790" y="63"/>
                  </a:lnTo>
                  <a:cubicBezTo>
                    <a:pt x="778" y="68"/>
                    <a:pt x="765" y="70"/>
                    <a:pt x="750" y="70"/>
                  </a:cubicBezTo>
                  <a:cubicBezTo>
                    <a:pt x="718" y="70"/>
                    <a:pt x="685" y="58"/>
                    <a:pt x="665" y="37"/>
                  </a:cubicBezTo>
                  <a:lnTo>
                    <a:pt x="644" y="16"/>
                  </a:lnTo>
                  <a:cubicBezTo>
                    <a:pt x="627" y="0"/>
                    <a:pt x="598" y="0"/>
                    <a:pt x="582" y="16"/>
                  </a:cubicBezTo>
                  <a:lnTo>
                    <a:pt x="565" y="33"/>
                  </a:lnTo>
                  <a:cubicBezTo>
                    <a:pt x="545" y="53"/>
                    <a:pt x="513" y="66"/>
                    <a:pt x="481" y="66"/>
                  </a:cubicBezTo>
                  <a:cubicBezTo>
                    <a:pt x="467" y="66"/>
                    <a:pt x="452" y="63"/>
                    <a:pt x="440" y="58"/>
                  </a:cubicBezTo>
                  <a:lnTo>
                    <a:pt x="418" y="48"/>
                  </a:lnTo>
                  <a:cubicBezTo>
                    <a:pt x="413" y="46"/>
                    <a:pt x="407" y="45"/>
                    <a:pt x="401" y="45"/>
                  </a:cubicBezTo>
                  <a:cubicBezTo>
                    <a:pt x="384" y="45"/>
                    <a:pt x="368" y="55"/>
                    <a:pt x="361" y="71"/>
                  </a:cubicBezTo>
                  <a:lnTo>
                    <a:pt x="349" y="99"/>
                  </a:lnTo>
                  <a:cubicBezTo>
                    <a:pt x="333" y="138"/>
                    <a:pt x="286" y="169"/>
                    <a:pt x="243" y="169"/>
                  </a:cubicBezTo>
                  <a:lnTo>
                    <a:pt x="213" y="169"/>
                  </a:lnTo>
                  <a:cubicBezTo>
                    <a:pt x="189" y="169"/>
                    <a:pt x="169" y="189"/>
                    <a:pt x="169" y="213"/>
                  </a:cubicBezTo>
                  <a:lnTo>
                    <a:pt x="169" y="237"/>
                  </a:lnTo>
                  <a:cubicBezTo>
                    <a:pt x="169" y="280"/>
                    <a:pt x="138" y="326"/>
                    <a:pt x="98" y="342"/>
                  </a:cubicBezTo>
                  <a:lnTo>
                    <a:pt x="76" y="351"/>
                  </a:lnTo>
                  <a:cubicBezTo>
                    <a:pt x="65" y="356"/>
                    <a:pt x="57" y="364"/>
                    <a:pt x="52" y="375"/>
                  </a:cubicBezTo>
                  <a:cubicBezTo>
                    <a:pt x="48" y="385"/>
                    <a:pt x="48" y="397"/>
                    <a:pt x="52" y="408"/>
                  </a:cubicBezTo>
                  <a:lnTo>
                    <a:pt x="63" y="436"/>
                  </a:lnTo>
                  <a:cubicBezTo>
                    <a:pt x="79" y="475"/>
                    <a:pt x="68" y="530"/>
                    <a:pt x="38" y="561"/>
                  </a:cubicBezTo>
                  <a:lnTo>
                    <a:pt x="17" y="582"/>
                  </a:lnTo>
                  <a:cubicBezTo>
                    <a:pt x="0" y="599"/>
                    <a:pt x="0" y="626"/>
                    <a:pt x="17" y="643"/>
                  </a:cubicBezTo>
                  <a:lnTo>
                    <a:pt x="17" y="643"/>
                  </a:lnTo>
                  <a:close/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43;p93"/>
            <p:cNvSpPr/>
            <p:nvPr/>
          </p:nvSpPr>
          <p:spPr>
            <a:xfrm>
              <a:off x="-269" y="1223"/>
              <a:ext cx="152" cy="152"/>
            </a:xfrm>
            <a:custGeom>
              <a:avLst/>
              <a:gdLst/>
              <a:ahLst/>
              <a:cxnLst/>
              <a:rect l="l" t="t" r="r" b="b"/>
              <a:pathLst>
                <a:path w="900" h="901" extrusionOk="0">
                  <a:moveTo>
                    <a:pt x="131" y="132"/>
                  </a:moveTo>
                  <a:lnTo>
                    <a:pt x="131" y="132"/>
                  </a:lnTo>
                  <a:cubicBezTo>
                    <a:pt x="46" y="217"/>
                    <a:pt x="0" y="330"/>
                    <a:pt x="0" y="451"/>
                  </a:cubicBezTo>
                  <a:cubicBezTo>
                    <a:pt x="0" y="571"/>
                    <a:pt x="46" y="684"/>
                    <a:pt x="131" y="769"/>
                  </a:cubicBezTo>
                  <a:cubicBezTo>
                    <a:pt x="216" y="854"/>
                    <a:pt x="329" y="901"/>
                    <a:pt x="450" y="901"/>
                  </a:cubicBezTo>
                  <a:cubicBezTo>
                    <a:pt x="570" y="901"/>
                    <a:pt x="683" y="854"/>
                    <a:pt x="768" y="769"/>
                  </a:cubicBezTo>
                  <a:cubicBezTo>
                    <a:pt x="853" y="684"/>
                    <a:pt x="900" y="571"/>
                    <a:pt x="900" y="451"/>
                  </a:cubicBezTo>
                  <a:cubicBezTo>
                    <a:pt x="900" y="330"/>
                    <a:pt x="853" y="217"/>
                    <a:pt x="768" y="132"/>
                  </a:cubicBezTo>
                  <a:cubicBezTo>
                    <a:pt x="683" y="47"/>
                    <a:pt x="570" y="0"/>
                    <a:pt x="450" y="0"/>
                  </a:cubicBezTo>
                  <a:cubicBezTo>
                    <a:pt x="329" y="0"/>
                    <a:pt x="216" y="47"/>
                    <a:pt x="131" y="132"/>
                  </a:cubicBezTo>
                  <a:lnTo>
                    <a:pt x="131" y="132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44;p93"/>
            <p:cNvSpPr/>
            <p:nvPr/>
          </p:nvSpPr>
          <p:spPr>
            <a:xfrm>
              <a:off x="-225" y="1273"/>
              <a:ext cx="63" cy="49"/>
            </a:xfrm>
            <a:custGeom>
              <a:avLst/>
              <a:gdLst/>
              <a:ahLst/>
              <a:cxnLst/>
              <a:rect l="l" t="t" r="r" b="b"/>
              <a:pathLst>
                <a:path w="373" h="287" extrusionOk="0">
                  <a:moveTo>
                    <a:pt x="0" y="129"/>
                  </a:moveTo>
                  <a:lnTo>
                    <a:pt x="0" y="129"/>
                  </a:lnTo>
                  <a:lnTo>
                    <a:pt x="117" y="287"/>
                  </a:lnTo>
                  <a:lnTo>
                    <a:pt x="373" y="0"/>
                  </a:lnTo>
                </a:path>
              </a:pathLst>
            </a:custGeom>
            <a:noFill/>
            <a:ln w="9525" cap="rnd" cmpd="sng">
              <a:solidFill>
                <a:srgbClr val="8DC6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145;p93"/>
          <p:cNvGrpSpPr/>
          <p:nvPr/>
        </p:nvGrpSpPr>
        <p:grpSpPr>
          <a:xfrm>
            <a:off x="2745059" y="3225890"/>
            <a:ext cx="526505" cy="523243"/>
            <a:chOff x="-374" y="1295"/>
            <a:chExt cx="323" cy="321"/>
          </a:xfrm>
        </p:grpSpPr>
        <p:sp>
          <p:nvSpPr>
            <p:cNvPr id="100" name="Google Shape;146;p93"/>
            <p:cNvSpPr/>
            <p:nvPr/>
          </p:nvSpPr>
          <p:spPr>
            <a:xfrm>
              <a:off x="-374" y="1295"/>
              <a:ext cx="322" cy="3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47;p93"/>
            <p:cNvSpPr/>
            <p:nvPr/>
          </p:nvSpPr>
          <p:spPr>
            <a:xfrm>
              <a:off x="-372" y="1296"/>
              <a:ext cx="321" cy="320"/>
            </a:xfrm>
            <a:custGeom>
              <a:avLst/>
              <a:gdLst/>
              <a:ahLst/>
              <a:cxnLst/>
              <a:rect l="l" t="t" r="r" b="b"/>
              <a:pathLst>
                <a:path w="1339" h="1340" extrusionOk="0">
                  <a:moveTo>
                    <a:pt x="1339" y="670"/>
                  </a:moveTo>
                  <a:lnTo>
                    <a:pt x="1339" y="670"/>
                  </a:lnTo>
                  <a:cubicBezTo>
                    <a:pt x="1339" y="1040"/>
                    <a:pt x="1039" y="1340"/>
                    <a:pt x="669" y="1340"/>
                  </a:cubicBezTo>
                  <a:cubicBezTo>
                    <a:pt x="299" y="1340"/>
                    <a:pt x="0" y="1040"/>
                    <a:pt x="0" y="670"/>
                  </a:cubicBezTo>
                  <a:cubicBezTo>
                    <a:pt x="0" y="300"/>
                    <a:pt x="299" y="0"/>
                    <a:pt x="669" y="0"/>
                  </a:cubicBezTo>
                  <a:cubicBezTo>
                    <a:pt x="1039" y="0"/>
                    <a:pt x="1339" y="300"/>
                    <a:pt x="1339" y="670"/>
                  </a:cubicBezTo>
                  <a:lnTo>
                    <a:pt x="1339" y="670"/>
                  </a:lnTo>
                  <a:close/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48;p93"/>
            <p:cNvSpPr/>
            <p:nvPr/>
          </p:nvSpPr>
          <p:spPr>
            <a:xfrm>
              <a:off x="-372" y="1372"/>
              <a:ext cx="321" cy="168"/>
            </a:xfrm>
            <a:custGeom>
              <a:avLst/>
              <a:gdLst/>
              <a:ahLst/>
              <a:cxnLst/>
              <a:rect l="l" t="t" r="r" b="b"/>
              <a:pathLst>
                <a:path w="1339" h="705" extrusionOk="0">
                  <a:moveTo>
                    <a:pt x="669" y="0"/>
                  </a:moveTo>
                  <a:lnTo>
                    <a:pt x="669" y="0"/>
                  </a:lnTo>
                  <a:cubicBezTo>
                    <a:pt x="1039" y="0"/>
                    <a:pt x="1339" y="158"/>
                    <a:pt x="1339" y="353"/>
                  </a:cubicBezTo>
                  <a:cubicBezTo>
                    <a:pt x="1339" y="548"/>
                    <a:pt x="1039" y="705"/>
                    <a:pt x="669" y="705"/>
                  </a:cubicBezTo>
                  <a:cubicBezTo>
                    <a:pt x="299" y="705"/>
                    <a:pt x="0" y="548"/>
                    <a:pt x="0" y="353"/>
                  </a:cubicBezTo>
                  <a:cubicBezTo>
                    <a:pt x="0" y="158"/>
                    <a:pt x="299" y="0"/>
                    <a:pt x="669" y="0"/>
                  </a:cubicBezTo>
                  <a:lnTo>
                    <a:pt x="66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49;p93"/>
            <p:cNvSpPr/>
            <p:nvPr/>
          </p:nvSpPr>
          <p:spPr>
            <a:xfrm>
              <a:off x="-372" y="1456"/>
              <a:ext cx="321" cy="0"/>
            </a:xfrm>
            <a:custGeom>
              <a:avLst/>
              <a:gdLst/>
              <a:ahLst/>
              <a:cxnLst/>
              <a:rect l="l" t="t" r="r" b="b"/>
              <a:pathLst>
                <a:path w="1339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339" y="0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50;p93"/>
            <p:cNvSpPr/>
            <p:nvPr/>
          </p:nvSpPr>
          <p:spPr>
            <a:xfrm>
              <a:off x="-314" y="1296"/>
              <a:ext cx="206" cy="320"/>
            </a:xfrm>
            <a:custGeom>
              <a:avLst/>
              <a:gdLst/>
              <a:ahLst/>
              <a:cxnLst/>
              <a:rect l="l" t="t" r="r" b="b"/>
              <a:pathLst>
                <a:path w="857" h="1340" extrusionOk="0">
                  <a:moveTo>
                    <a:pt x="857" y="670"/>
                  </a:moveTo>
                  <a:lnTo>
                    <a:pt x="857" y="670"/>
                  </a:lnTo>
                  <a:cubicBezTo>
                    <a:pt x="857" y="1040"/>
                    <a:pt x="665" y="1340"/>
                    <a:pt x="428" y="1340"/>
                  </a:cubicBezTo>
                  <a:cubicBezTo>
                    <a:pt x="192" y="1340"/>
                    <a:pt x="0" y="1040"/>
                    <a:pt x="0" y="670"/>
                  </a:cubicBezTo>
                  <a:cubicBezTo>
                    <a:pt x="0" y="300"/>
                    <a:pt x="192" y="0"/>
                    <a:pt x="428" y="0"/>
                  </a:cubicBezTo>
                  <a:cubicBezTo>
                    <a:pt x="665" y="0"/>
                    <a:pt x="857" y="300"/>
                    <a:pt x="857" y="670"/>
                  </a:cubicBezTo>
                  <a:lnTo>
                    <a:pt x="857" y="670"/>
                  </a:lnTo>
                  <a:close/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51;p93"/>
            <p:cNvSpPr/>
            <p:nvPr/>
          </p:nvSpPr>
          <p:spPr>
            <a:xfrm>
              <a:off x="-255" y="1296"/>
              <a:ext cx="88" cy="320"/>
            </a:xfrm>
            <a:custGeom>
              <a:avLst/>
              <a:gdLst/>
              <a:ahLst/>
              <a:cxnLst/>
              <a:rect l="l" t="t" r="r" b="b"/>
              <a:pathLst>
                <a:path w="365" h="1340" extrusionOk="0">
                  <a:moveTo>
                    <a:pt x="365" y="670"/>
                  </a:moveTo>
                  <a:lnTo>
                    <a:pt x="365" y="670"/>
                  </a:lnTo>
                  <a:cubicBezTo>
                    <a:pt x="365" y="1040"/>
                    <a:pt x="283" y="1340"/>
                    <a:pt x="182" y="1340"/>
                  </a:cubicBezTo>
                  <a:cubicBezTo>
                    <a:pt x="81" y="1340"/>
                    <a:pt x="0" y="1040"/>
                    <a:pt x="0" y="670"/>
                  </a:cubicBezTo>
                  <a:cubicBezTo>
                    <a:pt x="0" y="300"/>
                    <a:pt x="81" y="0"/>
                    <a:pt x="182" y="0"/>
                  </a:cubicBezTo>
                  <a:cubicBezTo>
                    <a:pt x="283" y="0"/>
                    <a:pt x="365" y="300"/>
                    <a:pt x="365" y="670"/>
                  </a:cubicBezTo>
                  <a:lnTo>
                    <a:pt x="365" y="670"/>
                  </a:lnTo>
                  <a:close/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" name="Google Shape;152;p93"/>
          <p:cNvGrpSpPr/>
          <p:nvPr/>
        </p:nvGrpSpPr>
        <p:grpSpPr>
          <a:xfrm>
            <a:off x="4810919" y="3197038"/>
            <a:ext cx="584534" cy="580948"/>
            <a:chOff x="-404" y="1456"/>
            <a:chExt cx="326" cy="324"/>
          </a:xfrm>
        </p:grpSpPr>
        <p:sp>
          <p:nvSpPr>
            <p:cNvPr id="90" name="Google Shape;153;p93"/>
            <p:cNvSpPr/>
            <p:nvPr/>
          </p:nvSpPr>
          <p:spPr>
            <a:xfrm>
              <a:off x="-404" y="1456"/>
              <a:ext cx="324" cy="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54;p93"/>
            <p:cNvSpPr/>
            <p:nvPr/>
          </p:nvSpPr>
          <p:spPr>
            <a:xfrm>
              <a:off x="-247" y="1611"/>
              <a:ext cx="15" cy="1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4" y="22"/>
                  </a:moveTo>
                  <a:lnTo>
                    <a:pt x="44" y="22"/>
                  </a:lnTo>
                  <a:cubicBezTo>
                    <a:pt x="44" y="34"/>
                    <a:pt x="34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lnTo>
                    <a:pt x="44" y="22"/>
                  </a:lnTo>
                  <a:close/>
                </a:path>
              </a:pathLst>
            </a:custGeom>
            <a:noFill/>
            <a:ln w="11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55;p93"/>
            <p:cNvSpPr/>
            <p:nvPr/>
          </p:nvSpPr>
          <p:spPr>
            <a:xfrm>
              <a:off x="-401" y="1457"/>
              <a:ext cx="323" cy="323"/>
            </a:xfrm>
            <a:custGeom>
              <a:avLst/>
              <a:gdLst/>
              <a:ahLst/>
              <a:cxnLst/>
              <a:rect l="l" t="t" r="r" b="b"/>
              <a:pathLst>
                <a:path w="954" h="955" extrusionOk="0">
                  <a:moveTo>
                    <a:pt x="954" y="477"/>
                  </a:moveTo>
                  <a:lnTo>
                    <a:pt x="954" y="477"/>
                  </a:lnTo>
                  <a:cubicBezTo>
                    <a:pt x="954" y="741"/>
                    <a:pt x="740" y="955"/>
                    <a:pt x="477" y="955"/>
                  </a:cubicBezTo>
                  <a:cubicBezTo>
                    <a:pt x="213" y="955"/>
                    <a:pt x="0" y="741"/>
                    <a:pt x="0" y="477"/>
                  </a:cubicBezTo>
                  <a:cubicBezTo>
                    <a:pt x="0" y="214"/>
                    <a:pt x="213" y="0"/>
                    <a:pt x="477" y="0"/>
                  </a:cubicBezTo>
                  <a:cubicBezTo>
                    <a:pt x="740" y="0"/>
                    <a:pt x="954" y="214"/>
                    <a:pt x="954" y="477"/>
                  </a:cubicBezTo>
                  <a:lnTo>
                    <a:pt x="954" y="477"/>
                  </a:lnTo>
                  <a:close/>
                </a:path>
              </a:pathLst>
            </a:custGeom>
            <a:noFill/>
            <a:ln w="11100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56;p93"/>
            <p:cNvSpPr/>
            <p:nvPr/>
          </p:nvSpPr>
          <p:spPr>
            <a:xfrm>
              <a:off x="-312" y="1619"/>
              <a:ext cx="63" cy="0"/>
            </a:xfrm>
            <a:custGeom>
              <a:avLst/>
              <a:gdLst/>
              <a:ahLst/>
              <a:cxnLst/>
              <a:rect l="l" t="t" r="r" b="b"/>
              <a:pathLst>
                <a:path w="186" h="120000" extrusionOk="0">
                  <a:moveTo>
                    <a:pt x="186" y="0"/>
                  </a:moveTo>
                  <a:lnTo>
                    <a:pt x="186" y="0"/>
                  </a:lnTo>
                  <a:lnTo>
                    <a:pt x="0" y="0"/>
                  </a:lnTo>
                </a:path>
              </a:pathLst>
            </a:custGeom>
            <a:noFill/>
            <a:ln w="1110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57;p93"/>
            <p:cNvSpPr/>
            <p:nvPr/>
          </p:nvSpPr>
          <p:spPr>
            <a:xfrm>
              <a:off x="-239" y="1540"/>
              <a:ext cx="0" cy="69"/>
            </a:xfrm>
            <a:custGeom>
              <a:avLst/>
              <a:gdLst/>
              <a:ahLst/>
              <a:cxnLst/>
              <a:rect l="l" t="t" r="r" b="b"/>
              <a:pathLst>
                <a:path w="120000" h="204" extrusionOk="0">
                  <a:moveTo>
                    <a:pt x="0" y="204"/>
                  </a:moveTo>
                  <a:lnTo>
                    <a:pt x="0" y="204"/>
                  </a:lnTo>
                  <a:lnTo>
                    <a:pt x="0" y="0"/>
                  </a:lnTo>
                </a:path>
              </a:pathLst>
            </a:custGeom>
            <a:noFill/>
            <a:ln w="1110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58;p93"/>
            <p:cNvSpPr/>
            <p:nvPr/>
          </p:nvSpPr>
          <p:spPr>
            <a:xfrm>
              <a:off x="-117" y="1619"/>
              <a:ext cx="11" cy="0"/>
            </a:xfrm>
            <a:custGeom>
              <a:avLst/>
              <a:gdLst/>
              <a:ahLst/>
              <a:cxnLst/>
              <a:rect l="l" t="t" r="r" b="b"/>
              <a:pathLst>
                <a:path w="32" h="12000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</a:path>
              </a:pathLst>
            </a:custGeom>
            <a:noFill/>
            <a:ln w="11100" cap="rnd" cmpd="sng">
              <a:solidFill>
                <a:srgbClr val="8DC6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59;p93"/>
            <p:cNvSpPr/>
            <p:nvPr/>
          </p:nvSpPr>
          <p:spPr>
            <a:xfrm>
              <a:off x="-239" y="1485"/>
              <a:ext cx="0" cy="11"/>
            </a:xfrm>
            <a:custGeom>
              <a:avLst/>
              <a:gdLst/>
              <a:ahLst/>
              <a:cxnLst/>
              <a:rect l="l" t="t" r="r" b="b"/>
              <a:pathLst>
                <a:path w="120000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</a:path>
              </a:pathLst>
            </a:custGeom>
            <a:noFill/>
            <a:ln w="11100" cap="rnd" cmpd="sng">
              <a:solidFill>
                <a:srgbClr val="8DC6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60;p93"/>
            <p:cNvSpPr/>
            <p:nvPr/>
          </p:nvSpPr>
          <p:spPr>
            <a:xfrm>
              <a:off x="-373" y="1619"/>
              <a:ext cx="11" cy="0"/>
            </a:xfrm>
            <a:custGeom>
              <a:avLst/>
              <a:gdLst/>
              <a:ahLst/>
              <a:cxnLst/>
              <a:rect l="l" t="t" r="r" b="b"/>
              <a:pathLst>
                <a:path w="3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1" y="0"/>
                  </a:lnTo>
                </a:path>
              </a:pathLst>
            </a:custGeom>
            <a:noFill/>
            <a:ln w="11100" cap="rnd" cmpd="sng">
              <a:solidFill>
                <a:srgbClr val="8DC6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61;p93"/>
            <p:cNvSpPr/>
            <p:nvPr/>
          </p:nvSpPr>
          <p:spPr>
            <a:xfrm>
              <a:off x="-239" y="1741"/>
              <a:ext cx="0" cy="11"/>
            </a:xfrm>
            <a:custGeom>
              <a:avLst/>
              <a:gdLst/>
              <a:ahLst/>
              <a:cxnLst/>
              <a:rect l="l" t="t" r="r" b="b"/>
              <a:pathLst>
                <a:path w="120000" h="31" extrusionOk="0">
                  <a:moveTo>
                    <a:pt x="0" y="31"/>
                  </a:move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 w="11100" cap="rnd" cmpd="sng">
              <a:solidFill>
                <a:srgbClr val="8DC6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162;p93"/>
          <p:cNvGrpSpPr/>
          <p:nvPr/>
        </p:nvGrpSpPr>
        <p:grpSpPr>
          <a:xfrm>
            <a:off x="6774933" y="3140377"/>
            <a:ext cx="589733" cy="694268"/>
            <a:chOff x="-520" y="1655"/>
            <a:chExt cx="299" cy="352"/>
          </a:xfrm>
        </p:grpSpPr>
        <p:sp>
          <p:nvSpPr>
            <p:cNvPr id="75" name="Google Shape;163;p93"/>
            <p:cNvSpPr/>
            <p:nvPr/>
          </p:nvSpPr>
          <p:spPr>
            <a:xfrm>
              <a:off x="-520" y="1655"/>
              <a:ext cx="294" cy="3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64;p93"/>
            <p:cNvSpPr/>
            <p:nvPr/>
          </p:nvSpPr>
          <p:spPr>
            <a:xfrm>
              <a:off x="-437" y="1837"/>
              <a:ext cx="22" cy="33"/>
            </a:xfrm>
            <a:custGeom>
              <a:avLst/>
              <a:gdLst/>
              <a:ahLst/>
              <a:cxnLst/>
              <a:rect l="l" t="t" r="r" b="b"/>
              <a:pathLst>
                <a:path w="88" h="136" extrusionOk="0">
                  <a:moveTo>
                    <a:pt x="83" y="0"/>
                  </a:moveTo>
                  <a:lnTo>
                    <a:pt x="83" y="0"/>
                  </a:lnTo>
                  <a:cubicBezTo>
                    <a:pt x="88" y="49"/>
                    <a:pt x="73" y="103"/>
                    <a:pt x="61" y="136"/>
                  </a:cubicBezTo>
                  <a:cubicBezTo>
                    <a:pt x="48" y="135"/>
                    <a:pt x="26" y="135"/>
                    <a:pt x="0" y="13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65;p93"/>
            <p:cNvSpPr/>
            <p:nvPr/>
          </p:nvSpPr>
          <p:spPr>
            <a:xfrm>
              <a:off x="-327" y="1836"/>
              <a:ext cx="24" cy="34"/>
            </a:xfrm>
            <a:custGeom>
              <a:avLst/>
              <a:gdLst/>
              <a:ahLst/>
              <a:cxnLst/>
              <a:rect l="l" t="t" r="r" b="b"/>
              <a:pathLst>
                <a:path w="102" h="139" extrusionOk="0">
                  <a:moveTo>
                    <a:pt x="102" y="138"/>
                  </a:moveTo>
                  <a:lnTo>
                    <a:pt x="102" y="138"/>
                  </a:lnTo>
                  <a:cubicBezTo>
                    <a:pt x="95" y="139"/>
                    <a:pt x="32" y="139"/>
                    <a:pt x="27" y="139"/>
                  </a:cubicBezTo>
                  <a:cubicBezTo>
                    <a:pt x="15" y="115"/>
                    <a:pt x="0" y="51"/>
                    <a:pt x="5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66;p93"/>
            <p:cNvSpPr/>
            <p:nvPr/>
          </p:nvSpPr>
          <p:spPr>
            <a:xfrm>
              <a:off x="-441" y="1762"/>
              <a:ext cx="137" cy="97"/>
            </a:xfrm>
            <a:custGeom>
              <a:avLst/>
              <a:gdLst/>
              <a:ahLst/>
              <a:cxnLst/>
              <a:rect l="l" t="t" r="r" b="b"/>
              <a:pathLst>
                <a:path w="564" h="400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62"/>
                    <a:pt x="15" y="100"/>
                    <a:pt x="24" y="136"/>
                  </a:cubicBezTo>
                  <a:cubicBezTo>
                    <a:pt x="51" y="242"/>
                    <a:pt x="111" y="331"/>
                    <a:pt x="142" y="363"/>
                  </a:cubicBezTo>
                  <a:cubicBezTo>
                    <a:pt x="176" y="397"/>
                    <a:pt x="258" y="400"/>
                    <a:pt x="282" y="400"/>
                  </a:cubicBezTo>
                  <a:lnTo>
                    <a:pt x="284" y="400"/>
                  </a:lnTo>
                  <a:lnTo>
                    <a:pt x="286" y="400"/>
                  </a:lnTo>
                  <a:cubicBezTo>
                    <a:pt x="311" y="400"/>
                    <a:pt x="393" y="397"/>
                    <a:pt x="427" y="363"/>
                  </a:cubicBezTo>
                  <a:cubicBezTo>
                    <a:pt x="437" y="353"/>
                    <a:pt x="525" y="261"/>
                    <a:pt x="551" y="102"/>
                  </a:cubicBezTo>
                  <a:cubicBezTo>
                    <a:pt x="553" y="90"/>
                    <a:pt x="555" y="77"/>
                    <a:pt x="558" y="62"/>
                  </a:cubicBezTo>
                  <a:cubicBezTo>
                    <a:pt x="561" y="47"/>
                    <a:pt x="561" y="18"/>
                    <a:pt x="564" y="1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67;p93"/>
            <p:cNvSpPr/>
            <p:nvPr/>
          </p:nvSpPr>
          <p:spPr>
            <a:xfrm>
              <a:off x="-520" y="1873"/>
              <a:ext cx="61" cy="112"/>
            </a:xfrm>
            <a:custGeom>
              <a:avLst/>
              <a:gdLst/>
              <a:ahLst/>
              <a:cxnLst/>
              <a:rect l="l" t="t" r="r" b="b"/>
              <a:pathLst>
                <a:path w="252" h="463" extrusionOk="0">
                  <a:moveTo>
                    <a:pt x="161" y="20"/>
                  </a:moveTo>
                  <a:lnTo>
                    <a:pt x="161" y="20"/>
                  </a:lnTo>
                  <a:cubicBezTo>
                    <a:pt x="158" y="12"/>
                    <a:pt x="164" y="3"/>
                    <a:pt x="17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03" y="14"/>
                    <a:pt x="39" y="39"/>
                    <a:pt x="19" y="86"/>
                  </a:cubicBezTo>
                  <a:cubicBezTo>
                    <a:pt x="0" y="135"/>
                    <a:pt x="19" y="218"/>
                    <a:pt x="72" y="296"/>
                  </a:cubicBezTo>
                  <a:cubicBezTo>
                    <a:pt x="99" y="337"/>
                    <a:pt x="155" y="407"/>
                    <a:pt x="252" y="463"/>
                  </a:cubicBezTo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68;p93"/>
            <p:cNvSpPr/>
            <p:nvPr/>
          </p:nvSpPr>
          <p:spPr>
            <a:xfrm>
              <a:off x="-289" y="1872"/>
              <a:ext cx="68" cy="116"/>
            </a:xfrm>
            <a:custGeom>
              <a:avLst/>
              <a:gdLst/>
              <a:ahLst/>
              <a:cxnLst/>
              <a:rect l="l" t="t" r="r" b="b"/>
              <a:pathLst>
                <a:path w="277" h="482" extrusionOk="0">
                  <a:moveTo>
                    <a:pt x="0" y="482"/>
                  </a:moveTo>
                  <a:lnTo>
                    <a:pt x="0" y="482"/>
                  </a:lnTo>
                  <a:cubicBezTo>
                    <a:pt x="111" y="423"/>
                    <a:pt x="175" y="345"/>
                    <a:pt x="205" y="301"/>
                  </a:cubicBezTo>
                  <a:cubicBezTo>
                    <a:pt x="257" y="223"/>
                    <a:pt x="277" y="140"/>
                    <a:pt x="257" y="91"/>
                  </a:cubicBezTo>
                  <a:cubicBezTo>
                    <a:pt x="235" y="38"/>
                    <a:pt x="156" y="13"/>
                    <a:pt x="76" y="0"/>
                  </a:cubicBezTo>
                  <a:cubicBezTo>
                    <a:pt x="76" y="0"/>
                    <a:pt x="76" y="0"/>
                    <a:pt x="76" y="1"/>
                  </a:cubicBezTo>
                  <a:cubicBezTo>
                    <a:pt x="85" y="3"/>
                    <a:pt x="91" y="12"/>
                    <a:pt x="88" y="21"/>
                  </a:cubicBezTo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69;p93"/>
            <p:cNvSpPr/>
            <p:nvPr/>
          </p:nvSpPr>
          <p:spPr>
            <a:xfrm>
              <a:off x="-467" y="1869"/>
              <a:ext cx="150" cy="32"/>
            </a:xfrm>
            <a:custGeom>
              <a:avLst/>
              <a:gdLst/>
              <a:ahLst/>
              <a:cxnLst/>
              <a:rect l="l" t="t" r="r" b="b"/>
              <a:pathLst>
                <a:path w="619" h="133" extrusionOk="0">
                  <a:moveTo>
                    <a:pt x="619" y="3"/>
                  </a:moveTo>
                  <a:lnTo>
                    <a:pt x="619" y="3"/>
                  </a:lnTo>
                  <a:cubicBezTo>
                    <a:pt x="618" y="1"/>
                    <a:pt x="569" y="133"/>
                    <a:pt x="396" y="133"/>
                  </a:cubicBezTo>
                  <a:cubicBezTo>
                    <a:pt x="222" y="133"/>
                    <a:pt x="170" y="0"/>
                    <a:pt x="170" y="3"/>
                  </a:cubicBezTo>
                  <a:cubicBezTo>
                    <a:pt x="140" y="2"/>
                    <a:pt x="71" y="1"/>
                    <a:pt x="0" y="10"/>
                  </a:cubicBezTo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70;p93"/>
            <p:cNvSpPr/>
            <p:nvPr/>
          </p:nvSpPr>
          <p:spPr>
            <a:xfrm>
              <a:off x="-482" y="1869"/>
              <a:ext cx="215" cy="105"/>
            </a:xfrm>
            <a:custGeom>
              <a:avLst/>
              <a:gdLst/>
              <a:ahLst/>
              <a:cxnLst/>
              <a:rect l="l" t="t" r="r" b="b"/>
              <a:pathLst>
                <a:path w="886" h="435" extrusionOk="0">
                  <a:moveTo>
                    <a:pt x="884" y="435"/>
                  </a:moveTo>
                  <a:lnTo>
                    <a:pt x="884" y="435"/>
                  </a:lnTo>
                  <a:lnTo>
                    <a:pt x="883" y="32"/>
                  </a:lnTo>
                  <a:cubicBezTo>
                    <a:pt x="886" y="23"/>
                    <a:pt x="880" y="14"/>
                    <a:pt x="871" y="12"/>
                  </a:cubicBezTo>
                  <a:cubicBezTo>
                    <a:pt x="829" y="0"/>
                    <a:pt x="738" y="0"/>
                    <a:pt x="738" y="0"/>
                  </a:cubicBezTo>
                  <a:lnTo>
                    <a:pt x="680" y="228"/>
                  </a:lnTo>
                  <a:lnTo>
                    <a:pt x="452" y="296"/>
                  </a:lnTo>
                  <a:lnTo>
                    <a:pt x="190" y="228"/>
                  </a:lnTo>
                  <a:lnTo>
                    <a:pt x="155" y="12"/>
                  </a:lnTo>
                  <a:cubicBezTo>
                    <a:pt x="152" y="4"/>
                    <a:pt x="144" y="0"/>
                    <a:pt x="132" y="2"/>
                  </a:cubicBezTo>
                  <a:cubicBezTo>
                    <a:pt x="127" y="3"/>
                    <a:pt x="56" y="6"/>
                    <a:pt x="15" y="16"/>
                  </a:cubicBezTo>
                  <a:cubicBezTo>
                    <a:pt x="6" y="19"/>
                    <a:pt x="0" y="28"/>
                    <a:pt x="3" y="36"/>
                  </a:cubicBezTo>
                  <a:lnTo>
                    <a:pt x="2" y="413"/>
                  </a:lnTo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71;p93"/>
            <p:cNvSpPr/>
            <p:nvPr/>
          </p:nvSpPr>
          <p:spPr>
            <a:xfrm>
              <a:off x="-459" y="1985"/>
              <a:ext cx="170" cy="22"/>
            </a:xfrm>
            <a:custGeom>
              <a:avLst/>
              <a:gdLst/>
              <a:ahLst/>
              <a:cxnLst/>
              <a:rect l="l" t="t" r="r" b="b"/>
              <a:pathLst>
                <a:path w="701" h="91" extrusionOk="0">
                  <a:moveTo>
                    <a:pt x="0" y="0"/>
                  </a:moveTo>
                  <a:lnTo>
                    <a:pt x="0" y="0"/>
                  </a:lnTo>
                  <a:cubicBezTo>
                    <a:pt x="86" y="50"/>
                    <a:pt x="204" y="91"/>
                    <a:pt x="363" y="91"/>
                  </a:cubicBezTo>
                  <a:cubicBezTo>
                    <a:pt x="506" y="91"/>
                    <a:pt x="617" y="57"/>
                    <a:pt x="701" y="14"/>
                  </a:cubicBezTo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72;p93"/>
            <p:cNvSpPr/>
            <p:nvPr/>
          </p:nvSpPr>
          <p:spPr>
            <a:xfrm>
              <a:off x="-457" y="1666"/>
              <a:ext cx="65" cy="76"/>
            </a:xfrm>
            <a:custGeom>
              <a:avLst/>
              <a:gdLst/>
              <a:ahLst/>
              <a:cxnLst/>
              <a:rect l="l" t="t" r="r" b="b"/>
              <a:pathLst>
                <a:path w="268" h="315" extrusionOk="0">
                  <a:moveTo>
                    <a:pt x="26" y="315"/>
                  </a:moveTo>
                  <a:lnTo>
                    <a:pt x="26" y="315"/>
                  </a:lnTo>
                  <a:cubicBezTo>
                    <a:pt x="26" y="315"/>
                    <a:pt x="0" y="77"/>
                    <a:pt x="268" y="0"/>
                  </a:cubicBezTo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73;p93"/>
            <p:cNvSpPr/>
            <p:nvPr/>
          </p:nvSpPr>
          <p:spPr>
            <a:xfrm>
              <a:off x="-392" y="1656"/>
              <a:ext cx="39" cy="62"/>
            </a:xfrm>
            <a:custGeom>
              <a:avLst/>
              <a:gdLst/>
              <a:ahLst/>
              <a:cxnLst/>
              <a:rect l="l" t="t" r="r" b="b"/>
              <a:pathLst>
                <a:path w="161" h="256" extrusionOk="0">
                  <a:moveTo>
                    <a:pt x="16" y="256"/>
                  </a:moveTo>
                  <a:lnTo>
                    <a:pt x="16" y="256"/>
                  </a:lnTo>
                  <a:lnTo>
                    <a:pt x="0" y="16"/>
                  </a:lnTo>
                  <a:cubicBezTo>
                    <a:pt x="0" y="16"/>
                    <a:pt x="22" y="0"/>
                    <a:pt x="81" y="0"/>
                  </a:cubicBezTo>
                  <a:cubicBezTo>
                    <a:pt x="139" y="0"/>
                    <a:pt x="161" y="16"/>
                    <a:pt x="161" y="16"/>
                  </a:cubicBezTo>
                  <a:lnTo>
                    <a:pt x="145" y="256"/>
                  </a:lnTo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74;p93"/>
            <p:cNvSpPr/>
            <p:nvPr/>
          </p:nvSpPr>
          <p:spPr>
            <a:xfrm>
              <a:off x="-462" y="1740"/>
              <a:ext cx="179" cy="35"/>
            </a:xfrm>
            <a:custGeom>
              <a:avLst/>
              <a:gdLst/>
              <a:ahLst/>
              <a:cxnLst/>
              <a:rect l="l" t="t" r="r" b="b"/>
              <a:pathLst>
                <a:path w="736" h="144" extrusionOk="0">
                  <a:moveTo>
                    <a:pt x="690" y="0"/>
                  </a:moveTo>
                  <a:lnTo>
                    <a:pt x="690" y="0"/>
                  </a:lnTo>
                  <a:cubicBezTo>
                    <a:pt x="731" y="0"/>
                    <a:pt x="727" y="22"/>
                    <a:pt x="732" y="41"/>
                  </a:cubicBezTo>
                  <a:cubicBezTo>
                    <a:pt x="736" y="54"/>
                    <a:pt x="723" y="66"/>
                    <a:pt x="707" y="66"/>
                  </a:cubicBezTo>
                  <a:lnTo>
                    <a:pt x="673" y="66"/>
                  </a:lnTo>
                  <a:lnTo>
                    <a:pt x="602" y="127"/>
                  </a:lnTo>
                  <a:cubicBezTo>
                    <a:pt x="602" y="127"/>
                    <a:pt x="513" y="144"/>
                    <a:pt x="380" y="144"/>
                  </a:cubicBezTo>
                  <a:cubicBezTo>
                    <a:pt x="248" y="144"/>
                    <a:pt x="133" y="127"/>
                    <a:pt x="133" y="127"/>
                  </a:cubicBezTo>
                  <a:lnTo>
                    <a:pt x="62" y="66"/>
                  </a:lnTo>
                  <a:lnTo>
                    <a:pt x="28" y="66"/>
                  </a:lnTo>
                  <a:cubicBezTo>
                    <a:pt x="12" y="66"/>
                    <a:pt x="0" y="54"/>
                    <a:pt x="3" y="41"/>
                  </a:cubicBezTo>
                  <a:cubicBezTo>
                    <a:pt x="7" y="22"/>
                    <a:pt x="2" y="0"/>
                    <a:pt x="43" y="0"/>
                  </a:cubicBezTo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75;p93"/>
            <p:cNvSpPr/>
            <p:nvPr/>
          </p:nvSpPr>
          <p:spPr>
            <a:xfrm>
              <a:off x="-353" y="1666"/>
              <a:ext cx="67" cy="76"/>
            </a:xfrm>
            <a:custGeom>
              <a:avLst/>
              <a:gdLst/>
              <a:ahLst/>
              <a:cxnLst/>
              <a:rect l="l" t="t" r="r" b="b"/>
              <a:pathLst>
                <a:path w="276" h="315" extrusionOk="0">
                  <a:moveTo>
                    <a:pt x="242" y="315"/>
                  </a:moveTo>
                  <a:lnTo>
                    <a:pt x="242" y="315"/>
                  </a:lnTo>
                  <a:cubicBezTo>
                    <a:pt x="242" y="315"/>
                    <a:pt x="276" y="6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76;p93"/>
            <p:cNvSpPr/>
            <p:nvPr/>
          </p:nvSpPr>
          <p:spPr>
            <a:xfrm>
              <a:off x="-407" y="1748"/>
              <a:ext cx="74" cy="2"/>
            </a:xfrm>
            <a:custGeom>
              <a:avLst/>
              <a:gdLst/>
              <a:ahLst/>
              <a:cxnLst/>
              <a:rect l="l" t="t" r="r" b="b"/>
              <a:pathLst>
                <a:path w="305" h="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4" y="7"/>
                    <a:pt x="155" y="7"/>
                  </a:cubicBezTo>
                  <a:cubicBezTo>
                    <a:pt x="275" y="7"/>
                    <a:pt x="305" y="0"/>
                    <a:pt x="305" y="0"/>
                  </a:cubicBezTo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77;p93"/>
            <p:cNvSpPr/>
            <p:nvPr/>
          </p:nvSpPr>
          <p:spPr>
            <a:xfrm>
              <a:off x="-371" y="1955"/>
              <a:ext cx="0" cy="38"/>
            </a:xfrm>
            <a:custGeom>
              <a:avLst/>
              <a:gdLst/>
              <a:ahLst/>
              <a:cxnLst/>
              <a:rect l="l" t="t" r="r" b="b"/>
              <a:pathLst>
                <a:path w="120000" h="159" extrusionOk="0">
                  <a:moveTo>
                    <a:pt x="0" y="0"/>
                  </a:moveTo>
                  <a:lnTo>
                    <a:pt x="0" y="0"/>
                  </a:lnTo>
                  <a:lnTo>
                    <a:pt x="0" y="159"/>
                  </a:lnTo>
                </a:path>
              </a:pathLst>
            </a:custGeom>
            <a:noFill/>
            <a:ln w="9525" cap="flat" cmpd="sng">
              <a:solidFill>
                <a:srgbClr val="8DC63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4" name="Google Shape;180;p93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7381" y="493505"/>
            <a:ext cx="1188000" cy="29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1;p94">
            <a:extLst>
              <a:ext uri="{FF2B5EF4-FFF2-40B4-BE49-F238E27FC236}">
                <a16:creationId xmlns:a16="http://schemas.microsoft.com/office/drawing/2014/main" id="{665D6736-A32D-A5FD-520A-CC12AC98B047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TECH&lt;INT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81;p94">
            <a:extLst>
              <a:ext uri="{FF2B5EF4-FFF2-40B4-BE49-F238E27FC236}">
                <a16:creationId xmlns:a16="http://schemas.microsoft.com/office/drawing/2014/main" id="{AF949DFD-9724-94F7-ABDF-4589C80997CB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latin typeface="Arial Narrow"/>
                <a:ea typeface="Arial Narrow"/>
                <a:cs typeface="Arial Narrow"/>
                <a:sym typeface="Arial Narrow"/>
              </a:rPr>
              <a:t>TECHINT E&amp;C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2;p94">
            <a:extLst>
              <a:ext uri="{FF2B5EF4-FFF2-40B4-BE49-F238E27FC236}">
                <a16:creationId xmlns:a16="http://schemas.microsoft.com/office/drawing/2014/main" id="{3E1437CF-FDA7-2622-93EB-29987E031EC3}"/>
              </a:ext>
            </a:extLst>
          </p:cNvPr>
          <p:cNvSpPr txBox="1"/>
          <p:nvPr/>
        </p:nvSpPr>
        <p:spPr>
          <a:xfrm rot="16200000">
            <a:off x="-1258472" y="1906421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4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19139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;p68" descr="A green and blue gradient&#10;&#10;Description automatically generated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944064" y="-396000"/>
            <a:ext cx="2315873" cy="122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86;p94"/>
          <p:cNvSpPr/>
          <p:nvPr/>
        </p:nvSpPr>
        <p:spPr>
          <a:xfrm>
            <a:off x="913180" y="1163485"/>
            <a:ext cx="10377639" cy="523369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87;p94"/>
          <p:cNvSpPr txBox="1">
            <a:spLocks/>
          </p:cNvSpPr>
          <p:nvPr/>
        </p:nvSpPr>
        <p:spPr>
          <a:xfrm>
            <a:off x="913181" y="505870"/>
            <a:ext cx="6897380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</a:pPr>
            <a:r>
              <a:rPr lang="es-AR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 internacional: </a:t>
            </a:r>
            <a:r>
              <a:rPr lang="es-AR" sz="3200" b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 Local </a:t>
            </a:r>
          </a:p>
        </p:txBody>
      </p:sp>
      <p:sp>
        <p:nvSpPr>
          <p:cNvPr id="85" name="Google Shape;267;p94"/>
          <p:cNvSpPr/>
          <p:nvPr/>
        </p:nvSpPr>
        <p:spPr>
          <a:xfrm rot="16200000" flipH="1">
            <a:off x="6071774" y="-3995108"/>
            <a:ext cx="61019" cy="10378206"/>
          </a:xfrm>
          <a:prstGeom prst="rect">
            <a:avLst/>
          </a:prstGeom>
          <a:solidFill>
            <a:srgbClr val="4AB7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15;p92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7381" y="494866"/>
            <a:ext cx="1188000" cy="2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Imagen 414">
            <a:extLst>
              <a:ext uri="{FF2B5EF4-FFF2-40B4-BE49-F238E27FC236}">
                <a16:creationId xmlns:a16="http://schemas.microsoft.com/office/drawing/2014/main" id="{EFAB8C50-DD92-E104-D602-62C45F823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613" y="1162327"/>
            <a:ext cx="9561268" cy="5378214"/>
          </a:xfrm>
          <a:prstGeom prst="rect">
            <a:avLst/>
          </a:prstGeom>
        </p:spPr>
      </p:pic>
      <p:grpSp>
        <p:nvGrpSpPr>
          <p:cNvPr id="107" name="Grupo 106"/>
          <p:cNvGrpSpPr/>
          <p:nvPr/>
        </p:nvGrpSpPr>
        <p:grpSpPr>
          <a:xfrm>
            <a:off x="8215511" y="4319106"/>
            <a:ext cx="3470607" cy="2173532"/>
            <a:chOff x="8215511" y="4403328"/>
            <a:chExt cx="3470607" cy="2173532"/>
          </a:xfrm>
        </p:grpSpPr>
        <p:sp>
          <p:nvSpPr>
            <p:cNvPr id="86" name="Google Shape;268;p94"/>
            <p:cNvSpPr/>
            <p:nvPr/>
          </p:nvSpPr>
          <p:spPr>
            <a:xfrm>
              <a:off x="8215511" y="4403328"/>
              <a:ext cx="3470605" cy="21735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69;p94"/>
            <p:cNvSpPr txBox="1"/>
            <p:nvPr/>
          </p:nvSpPr>
          <p:spPr>
            <a:xfrm>
              <a:off x="8527099" y="4475802"/>
              <a:ext cx="1622824" cy="3696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1" i="0" u="none" strike="noStrike" cap="none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Referencias</a:t>
              </a:r>
              <a:endPara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70;p94"/>
            <p:cNvSpPr txBox="1"/>
            <p:nvPr/>
          </p:nvSpPr>
          <p:spPr>
            <a:xfrm>
              <a:off x="8873903" y="4871236"/>
              <a:ext cx="222657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Centros de ingeniería</a:t>
              </a:r>
              <a:endParaRPr sz="1200" dirty="0"/>
            </a:p>
          </p:txBody>
        </p:sp>
        <p:sp>
          <p:nvSpPr>
            <p:cNvPr id="89" name="Google Shape;271;p94"/>
            <p:cNvSpPr txBox="1"/>
            <p:nvPr/>
          </p:nvSpPr>
          <p:spPr>
            <a:xfrm>
              <a:off x="8873903" y="5840956"/>
              <a:ext cx="222657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0" i="0" u="none" strike="noStrike" cap="none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Sedes regionales</a:t>
              </a:r>
              <a:endParaRPr sz="1200"/>
            </a:p>
          </p:txBody>
        </p:sp>
        <p:sp>
          <p:nvSpPr>
            <p:cNvPr id="90" name="Google Shape;272;p94"/>
            <p:cNvSpPr txBox="1"/>
            <p:nvPr/>
          </p:nvSpPr>
          <p:spPr>
            <a:xfrm>
              <a:off x="8873903" y="5185715"/>
              <a:ext cx="281221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0" i="0" u="none" strike="noStrike" cap="none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Centros comerciales y operativos</a:t>
              </a:r>
              <a:endParaRPr sz="1200"/>
            </a:p>
          </p:txBody>
        </p:sp>
        <p:sp>
          <p:nvSpPr>
            <p:cNvPr id="91" name="Google Shape;273;p94"/>
            <p:cNvSpPr txBox="1"/>
            <p:nvPr/>
          </p:nvSpPr>
          <p:spPr>
            <a:xfrm>
              <a:off x="8873903" y="5516021"/>
              <a:ext cx="222657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0" i="0" u="none" strike="noStrike" cap="none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Unidad </a:t>
              </a:r>
              <a:r>
                <a:rPr lang="es-AR" sz="1200" b="0" i="1" u="none" strike="noStrike" cap="none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Offshore</a:t>
              </a:r>
              <a:endParaRPr sz="1200"/>
            </a:p>
          </p:txBody>
        </p:sp>
        <p:pic>
          <p:nvPicPr>
            <p:cNvPr id="92" name="Google Shape;274;p9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42077" y="4841428"/>
              <a:ext cx="356860" cy="261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275;p9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42077" y="5814836"/>
              <a:ext cx="356860" cy="261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276;p9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442077" y="5159442"/>
              <a:ext cx="356860" cy="261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277;p9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442077" y="5487138"/>
              <a:ext cx="356860" cy="261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278;p94"/>
            <p:cNvSpPr txBox="1"/>
            <p:nvPr/>
          </p:nvSpPr>
          <p:spPr>
            <a:xfrm>
              <a:off x="8873903" y="6166105"/>
              <a:ext cx="2552042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200" b="0" i="0" u="none" strike="noStrike" cap="none" dirty="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Parques de Gestión de Equipos</a:t>
              </a:r>
              <a:endParaRPr sz="1200" dirty="0"/>
            </a:p>
          </p:txBody>
        </p:sp>
        <p:pic>
          <p:nvPicPr>
            <p:cNvPr id="97" name="Google Shape;279;p9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477105" y="6168545"/>
              <a:ext cx="303358" cy="2292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280;p94"/>
            <p:cNvSpPr/>
            <p:nvPr/>
          </p:nvSpPr>
          <p:spPr>
            <a:xfrm rot="16200000" flipH="1">
              <a:off x="9917777" y="2701063"/>
              <a:ext cx="66076" cy="3470606"/>
            </a:xfrm>
            <a:prstGeom prst="rect">
              <a:avLst/>
            </a:prstGeom>
            <a:solidFill>
              <a:srgbClr val="4AB7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281;p94">
            <a:extLst>
              <a:ext uri="{FF2B5EF4-FFF2-40B4-BE49-F238E27FC236}">
                <a16:creationId xmlns:a16="http://schemas.microsoft.com/office/drawing/2014/main" id="{2B186E4D-6B0E-65CB-013B-81DA59093067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TECHINT E&amp;C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2;p94">
            <a:extLst>
              <a:ext uri="{FF2B5EF4-FFF2-40B4-BE49-F238E27FC236}">
                <a16:creationId xmlns:a16="http://schemas.microsoft.com/office/drawing/2014/main" id="{D42EE584-FF93-04D0-58AE-13E78D2B1E76}"/>
              </a:ext>
            </a:extLst>
          </p:cNvPr>
          <p:cNvSpPr txBox="1"/>
          <p:nvPr/>
        </p:nvSpPr>
        <p:spPr>
          <a:xfrm rot="16200000">
            <a:off x="-1258472" y="1906421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4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79574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68" descr="A green and blue gradient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58648" y="-452805"/>
            <a:ext cx="2322703" cy="12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28;p16"/>
          <p:cNvSpPr/>
          <p:nvPr/>
        </p:nvSpPr>
        <p:spPr>
          <a:xfrm>
            <a:off x="915874" y="1189107"/>
            <a:ext cx="10746143" cy="52525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6375583" y="2558562"/>
            <a:ext cx="4952060" cy="342876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Rectángulo 24"/>
          <p:cNvSpPr/>
          <p:nvPr/>
        </p:nvSpPr>
        <p:spPr>
          <a:xfrm>
            <a:off x="1244025" y="2558562"/>
            <a:ext cx="4952060" cy="342876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Google Shape;246;p7">
            <a:extLst>
              <a:ext uri="{FF2B5EF4-FFF2-40B4-BE49-F238E27FC236}">
                <a16:creationId xmlns:a16="http://schemas.microsoft.com/office/drawing/2014/main" id="{1B5B7EFF-12A8-6A6A-5D92-AAC3093746AE}"/>
              </a:ext>
            </a:extLst>
          </p:cNvPr>
          <p:cNvSpPr/>
          <p:nvPr/>
        </p:nvSpPr>
        <p:spPr>
          <a:xfrm rot="16200000" flipH="1">
            <a:off x="6258346" y="-4153364"/>
            <a:ext cx="61199" cy="10746143"/>
          </a:xfrm>
          <a:prstGeom prst="rect">
            <a:avLst/>
          </a:prstGeom>
          <a:solidFill>
            <a:srgbClr val="4AB7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Marcador de texto 8">
            <a:extLst>
              <a:ext uri="{FF2B5EF4-FFF2-40B4-BE49-F238E27FC236}">
                <a16:creationId xmlns:a16="http://schemas.microsoft.com/office/drawing/2014/main" id="{085F1773-72DC-C7C8-D4D8-B1E050D75CAE}"/>
              </a:ext>
            </a:extLst>
          </p:cNvPr>
          <p:cNvSpPr txBox="1">
            <a:spLocks/>
          </p:cNvSpPr>
          <p:nvPr/>
        </p:nvSpPr>
        <p:spPr>
          <a:xfrm>
            <a:off x="1244024" y="1558443"/>
            <a:ext cx="10417992" cy="896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lvl="1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la demanda mundial de minerales relacionados con la Transición Energética.</a:t>
            </a:r>
          </a:p>
          <a:p>
            <a:pPr marL="144000" lvl="1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ellos Cobre y Litio, con aumentos de hasta el 20% y 830%, respectivamente para el año 2040</a:t>
            </a:r>
            <a:r>
              <a:rPr lang="es-MX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. </a:t>
            </a:r>
          </a:p>
        </p:txBody>
      </p:sp>
      <p:sp>
        <p:nvSpPr>
          <p:cNvPr id="21" name="Google Shape;187;p94"/>
          <p:cNvSpPr txBox="1">
            <a:spLocks/>
          </p:cNvSpPr>
          <p:nvPr/>
        </p:nvSpPr>
        <p:spPr>
          <a:xfrm>
            <a:off x="913181" y="505870"/>
            <a:ext cx="6897380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AR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Perspectivas Cobre y Litio</a:t>
            </a:r>
            <a:endParaRPr lang="es-AR" sz="32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oogle Shape;115;p92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7381" y="494866"/>
            <a:ext cx="1188000" cy="2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F2431C6-00BE-C2E2-46AC-4862FC522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055" y="2716103"/>
            <a:ext cx="3852000" cy="320298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051AFD6-29CA-7EBF-289F-DC267FDBE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700" y="2729155"/>
            <a:ext cx="3852000" cy="318993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639B4BEE-7202-381E-6176-B24EDC4C473F}"/>
              </a:ext>
            </a:extLst>
          </p:cNvPr>
          <p:cNvSpPr txBox="1"/>
          <p:nvPr/>
        </p:nvSpPr>
        <p:spPr>
          <a:xfrm>
            <a:off x="4770400" y="2750378"/>
            <a:ext cx="86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Cobre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8292976-1D8D-7BCB-C079-499BF6C63D61}"/>
              </a:ext>
            </a:extLst>
          </p:cNvPr>
          <p:cNvSpPr txBox="1"/>
          <p:nvPr/>
        </p:nvSpPr>
        <p:spPr>
          <a:xfrm>
            <a:off x="10193525" y="2750378"/>
            <a:ext cx="66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Litio</a:t>
            </a:r>
          </a:p>
        </p:txBody>
      </p:sp>
      <p:cxnSp>
        <p:nvCxnSpPr>
          <p:cNvPr id="30" name="Conector recto 29"/>
          <p:cNvCxnSpPr/>
          <p:nvPr/>
        </p:nvCxnSpPr>
        <p:spPr>
          <a:xfrm flipH="1">
            <a:off x="1794055" y="3174302"/>
            <a:ext cx="385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H="1">
            <a:off x="6980204" y="3174302"/>
            <a:ext cx="385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81;p94">
            <a:extLst>
              <a:ext uri="{FF2B5EF4-FFF2-40B4-BE49-F238E27FC236}">
                <a16:creationId xmlns:a16="http://schemas.microsoft.com/office/drawing/2014/main" id="{2F3F202E-84DD-2F89-849B-1ED81C15A5CA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TECHINT E&amp;C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82;p94">
            <a:extLst>
              <a:ext uri="{FF2B5EF4-FFF2-40B4-BE49-F238E27FC236}">
                <a16:creationId xmlns:a16="http://schemas.microsoft.com/office/drawing/2014/main" id="{313E8637-1A80-8B04-8FA1-A7492998B634}"/>
              </a:ext>
            </a:extLst>
          </p:cNvPr>
          <p:cNvSpPr txBox="1"/>
          <p:nvPr/>
        </p:nvSpPr>
        <p:spPr>
          <a:xfrm rot="16200000">
            <a:off x="-1258472" y="1906421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4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39160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68" descr="A green and blue gradient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58648" y="-452805"/>
            <a:ext cx="2322703" cy="12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28;p16"/>
          <p:cNvSpPr/>
          <p:nvPr/>
        </p:nvSpPr>
        <p:spPr>
          <a:xfrm>
            <a:off x="915874" y="1189107"/>
            <a:ext cx="10746143" cy="52525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46;p7">
            <a:extLst>
              <a:ext uri="{FF2B5EF4-FFF2-40B4-BE49-F238E27FC236}">
                <a16:creationId xmlns:a16="http://schemas.microsoft.com/office/drawing/2014/main" id="{1B5B7EFF-12A8-6A6A-5D92-AAC3093746AE}"/>
              </a:ext>
            </a:extLst>
          </p:cNvPr>
          <p:cNvSpPr/>
          <p:nvPr/>
        </p:nvSpPr>
        <p:spPr>
          <a:xfrm rot="16200000" flipH="1">
            <a:off x="6258346" y="-4153364"/>
            <a:ext cx="61199" cy="10746143"/>
          </a:xfrm>
          <a:prstGeom prst="rect">
            <a:avLst/>
          </a:prstGeom>
          <a:solidFill>
            <a:srgbClr val="4AB7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Marcador de texto 8">
            <a:extLst>
              <a:ext uri="{FF2B5EF4-FFF2-40B4-BE49-F238E27FC236}">
                <a16:creationId xmlns:a16="http://schemas.microsoft.com/office/drawing/2014/main" id="{085F1773-72DC-C7C8-D4D8-B1E050D75CAE}"/>
              </a:ext>
            </a:extLst>
          </p:cNvPr>
          <p:cNvSpPr txBox="1">
            <a:spLocks/>
          </p:cNvSpPr>
          <p:nvPr/>
        </p:nvSpPr>
        <p:spPr>
          <a:xfrm>
            <a:off x="1244024" y="1558443"/>
            <a:ext cx="4856525" cy="896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lvl="1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de Cobre mineral</a:t>
            </a:r>
          </a:p>
          <a:p>
            <a:pPr marL="144000" lvl="1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de agua = 105 m3 x ton Co</a:t>
            </a:r>
            <a:r>
              <a:rPr lang="es-MX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21" name="Google Shape;187;p94"/>
          <p:cNvSpPr txBox="1">
            <a:spLocks/>
          </p:cNvSpPr>
          <p:nvPr/>
        </p:nvSpPr>
        <p:spPr>
          <a:xfrm>
            <a:off x="913181" y="505870"/>
            <a:ext cx="6897380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AR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de agua</a:t>
            </a:r>
            <a:endParaRPr lang="es-AR" sz="32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oogle Shape;115;p92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7381" y="494866"/>
            <a:ext cx="1188000" cy="2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Marcador de texto 8">
            <a:extLst>
              <a:ext uri="{FF2B5EF4-FFF2-40B4-BE49-F238E27FC236}">
                <a16:creationId xmlns:a16="http://schemas.microsoft.com/office/drawing/2014/main" id="{085F1773-72DC-C7C8-D4D8-B1E050D75CAE}"/>
              </a:ext>
            </a:extLst>
          </p:cNvPr>
          <p:cNvSpPr txBox="1">
            <a:spLocks/>
          </p:cNvSpPr>
          <p:nvPr/>
        </p:nvSpPr>
        <p:spPr>
          <a:xfrm>
            <a:off x="6612546" y="1455032"/>
            <a:ext cx="4856525" cy="896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lvl="1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de Carbonato de Litio</a:t>
            </a:r>
          </a:p>
          <a:p>
            <a:pPr marL="144000" lvl="1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de agua EPE = 10/15 m3 x ton LiCO3</a:t>
            </a:r>
          </a:p>
          <a:p>
            <a:pPr marL="144000" lvl="1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de agua DLE = 50/70 m3 x ton LiCO3</a:t>
            </a:r>
          </a:p>
          <a:p>
            <a:pPr marL="144000" lvl="1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s-MX" sz="17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798304377"/>
              </p:ext>
            </p:extLst>
          </p:nvPr>
        </p:nvGraphicFramePr>
        <p:xfrm>
          <a:off x="1102209" y="2075698"/>
          <a:ext cx="4923607" cy="3683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2" name="Conector recto 31"/>
          <p:cNvCxnSpPr/>
          <p:nvPr/>
        </p:nvCxnSpPr>
        <p:spPr>
          <a:xfrm flipV="1">
            <a:off x="6282432" y="2455177"/>
            <a:ext cx="0" cy="290577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1781D893-04CB-C5F2-FEF8-24E4B7095678}"/>
              </a:ext>
            </a:extLst>
          </p:cNvPr>
          <p:cNvSpPr txBox="1">
            <a:spLocks/>
          </p:cNvSpPr>
          <p:nvPr/>
        </p:nvSpPr>
        <p:spPr>
          <a:xfrm>
            <a:off x="1244024" y="5719195"/>
            <a:ext cx="9566851" cy="5362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Las fuentes pueden ser: </a:t>
            </a:r>
            <a:r>
              <a:rPr lang="es-A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 Continental: </a:t>
            </a: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Se obtiene en las cercanías de la explotación.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A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 de mar: </a:t>
            </a: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Se debe tratar y transportar grandes distancias.</a:t>
            </a:r>
          </a:p>
          <a:p>
            <a:endParaRPr lang="es-AR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7BDDA41-F055-395B-9C64-FDDADFC8B2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2810644"/>
              </p:ext>
            </p:extLst>
          </p:nvPr>
        </p:nvGraphicFramePr>
        <p:xfrm>
          <a:off x="6352519" y="1984039"/>
          <a:ext cx="4923607" cy="3683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Google Shape;281;p94">
            <a:extLst>
              <a:ext uri="{FF2B5EF4-FFF2-40B4-BE49-F238E27FC236}">
                <a16:creationId xmlns:a16="http://schemas.microsoft.com/office/drawing/2014/main" id="{63203F45-7B82-06A3-E445-3D8C245418DE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TECHINT E&amp;C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82;p94">
            <a:extLst>
              <a:ext uri="{FF2B5EF4-FFF2-40B4-BE49-F238E27FC236}">
                <a16:creationId xmlns:a16="http://schemas.microsoft.com/office/drawing/2014/main" id="{49710015-54E4-CA5C-E52C-A193E7F72736}"/>
              </a:ext>
            </a:extLst>
          </p:cNvPr>
          <p:cNvSpPr txBox="1"/>
          <p:nvPr/>
        </p:nvSpPr>
        <p:spPr>
          <a:xfrm rot="16200000">
            <a:off x="-1258472" y="1906421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4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04895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FF89DE6-5DA7-EB7C-38E3-5571373521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082" y="1664179"/>
            <a:ext cx="5345817" cy="5193821"/>
          </a:xfrm>
        </p:spPr>
        <p:txBody>
          <a:bodyPr vert="horz" lIns="0" tIns="0" rIns="0" bIns="0" rtlCol="0">
            <a:noAutofit/>
          </a:bodyPr>
          <a:lstStyle/>
          <a:p>
            <a:pPr marL="468000" lvl="1" indent="-108000">
              <a:lnSpc>
                <a:spcPct val="100000"/>
              </a:lnSpc>
              <a:spcAft>
                <a:spcPts val="1200"/>
              </a:spcAft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b="1" dirty="0">
                <a:latin typeface="Arial" panose="020B0604020202020204" pitchFamily="34" charset="0"/>
                <a:cs typeface="Arial" panose="020B0604020202020204" pitchFamily="34" charset="0"/>
              </a:rPr>
              <a:t>Mejora en la eficiencia hídrica: </a:t>
            </a:r>
          </a:p>
          <a:p>
            <a:pPr marL="925200" lvl="2" indent="-108000">
              <a:lnSpc>
                <a:spcPct val="100000"/>
              </a:lnSpc>
              <a:spcAft>
                <a:spcPts val="1200"/>
              </a:spcAft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En 2022, el uso del agua fue de 0,59 m³/ton de mineral para el proceso de concentración</a:t>
            </a:r>
          </a:p>
          <a:p>
            <a:pPr marL="925200" lvl="2" indent="-108000">
              <a:lnSpc>
                <a:spcPct val="100000"/>
              </a:lnSpc>
              <a:spcAft>
                <a:spcPts val="1200"/>
              </a:spcAft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0,13 m³/ton para la hidrometalurgia. A pesar de las variaciones, se observa un mejoramiento en la eficiencia hídrica.</a:t>
            </a:r>
          </a:p>
          <a:p>
            <a:pPr marL="925200" lvl="2" indent="-108000">
              <a:lnSpc>
                <a:spcPct val="100000"/>
              </a:lnSpc>
              <a:spcAft>
                <a:spcPts val="1200"/>
              </a:spcAft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El aumento en 2021 sugiere que el cambio metodológico afectó los datos, pero la disminución en 2022 hacia 0,59 m³/ton indica que se han hecho mejoras en la eficiencia hídrica</a:t>
            </a: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281;p94">
            <a:extLst>
              <a:ext uri="{FF2B5EF4-FFF2-40B4-BE49-F238E27FC236}">
                <a16:creationId xmlns:a16="http://schemas.microsoft.com/office/drawing/2014/main" id="{D65CE396-8674-3D06-4085-2B635B3B5819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latin typeface="Arial Narrow"/>
                <a:ea typeface="Arial Narrow"/>
                <a:cs typeface="Arial Narrow"/>
                <a:sym typeface="Arial Narrow"/>
              </a:rPr>
              <a:t>TECHINT E&amp;C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2;p94">
            <a:extLst>
              <a:ext uri="{FF2B5EF4-FFF2-40B4-BE49-F238E27FC236}">
                <a16:creationId xmlns:a16="http://schemas.microsoft.com/office/drawing/2014/main" id="{45E23DB5-6D26-6EB8-23C2-B0D4AAFE9B8B}"/>
              </a:ext>
            </a:extLst>
          </p:cNvPr>
          <p:cNvSpPr txBox="1"/>
          <p:nvPr/>
        </p:nvSpPr>
        <p:spPr>
          <a:xfrm rot="16200000">
            <a:off x="-1258472" y="1906421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4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87;p94">
            <a:extLst>
              <a:ext uri="{FF2B5EF4-FFF2-40B4-BE49-F238E27FC236}">
                <a16:creationId xmlns:a16="http://schemas.microsoft.com/office/drawing/2014/main" id="{A17CD939-560D-1BE3-88EC-9F039C8E2071}"/>
              </a:ext>
            </a:extLst>
          </p:cNvPr>
          <p:cNvSpPr txBox="1">
            <a:spLocks/>
          </p:cNvSpPr>
          <p:nvPr/>
        </p:nvSpPr>
        <p:spPr>
          <a:xfrm>
            <a:off x="640427" y="493505"/>
            <a:ext cx="5345817" cy="9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AR" sz="2800" b="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CL" sz="2800" b="0" dirty="0">
                <a:latin typeface="Arial" panose="020B0604020202020204" pitchFamily="34" charset="0"/>
                <a:cs typeface="Arial" panose="020B0604020202020204" pitchFamily="34" charset="0"/>
              </a:rPr>
              <a:t>Es posible alcanzar una </a:t>
            </a:r>
            <a:r>
              <a:rPr lang="es-CL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Minería más Sustentable</a:t>
            </a:r>
            <a:r>
              <a:rPr lang="es-AR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ABD7C64-9680-5587-D717-E3A4F6C10B12}"/>
              </a:ext>
            </a:extLst>
          </p:cNvPr>
          <p:cNvSpPr txBox="1">
            <a:spLocks/>
          </p:cNvSpPr>
          <p:nvPr/>
        </p:nvSpPr>
        <p:spPr>
          <a:xfrm>
            <a:off x="672549" y="6364495"/>
            <a:ext cx="4607508" cy="5362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AR" sz="12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AR" sz="1200" dirty="0">
                <a:latin typeface="Arial" panose="020B0604020202020204" pitchFamily="34" charset="0"/>
                <a:cs typeface="Arial" panose="020B0604020202020204" pitchFamily="34" charset="0"/>
              </a:rPr>
              <a:t>Reporte Agua en la minería del cobre, 2022. </a:t>
            </a:r>
            <a:endParaRPr lang="es-AR" sz="105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AR" sz="1200" dirty="0">
                <a:latin typeface="Arial" panose="020B0604020202020204" pitchFamily="34" charset="0"/>
                <a:cs typeface="Arial" panose="020B0604020202020204" pitchFamily="34" charset="0"/>
              </a:rPr>
              <a:t>Comisión Chilena de Cobre (</a:t>
            </a:r>
            <a:r>
              <a:rPr lang="es-AR" sz="1200" dirty="0" err="1">
                <a:latin typeface="Arial" panose="020B0604020202020204" pitchFamily="34" charset="0"/>
                <a:cs typeface="Arial" panose="020B0604020202020204" pitchFamily="34" charset="0"/>
              </a:rPr>
              <a:t>Cochilco</a:t>
            </a:r>
            <a:r>
              <a:rPr lang="es-A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7E2F7B9-29FF-37A9-5553-49433B081A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06" t="-2486" r="14556" b="-1885"/>
          <a:stretch/>
        </p:blipFill>
        <p:spPr>
          <a:xfrm>
            <a:off x="6127488" y="-178038"/>
            <a:ext cx="6096001" cy="7180289"/>
          </a:xfrm>
          <a:prstGeom prst="rect">
            <a:avLst/>
          </a:prstGeom>
        </p:spPr>
      </p:pic>
      <p:pic>
        <p:nvPicPr>
          <p:cNvPr id="8" name="Google Shape;180;p93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7381" y="493505"/>
            <a:ext cx="1188000" cy="296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40984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FF89DE6-5DA7-EB7C-38E3-5571373521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082" y="1664179"/>
            <a:ext cx="5345817" cy="5193821"/>
          </a:xfrm>
        </p:spPr>
        <p:txBody>
          <a:bodyPr vert="horz" lIns="0" tIns="0" rIns="0" bIns="0" rtlCol="0">
            <a:noAutofit/>
          </a:bodyPr>
          <a:lstStyle/>
          <a:p>
            <a:pPr marL="468000" lvl="1" indent="-108000">
              <a:lnSpc>
                <a:spcPct val="100000"/>
              </a:lnSpc>
              <a:spcAft>
                <a:spcPts val="1200"/>
              </a:spcAft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b="1" dirty="0">
                <a:latin typeface="Arial" panose="020B0604020202020204" pitchFamily="34" charset="0"/>
                <a:cs typeface="Arial" panose="020B0604020202020204" pitchFamily="34" charset="0"/>
              </a:rPr>
              <a:t>Maximizar la reutilización de agua en todos los procesos para mejorar la sostenibilidad</a:t>
            </a:r>
          </a:p>
          <a:p>
            <a:pPr marL="925200" lvl="2" indent="-108000">
              <a:lnSpc>
                <a:spcPct val="100000"/>
              </a:lnSpc>
              <a:spcAft>
                <a:spcPts val="1200"/>
              </a:spcAft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En 2022, se recuperaron 51,34 m³/seg, con una tasa de recuperación del 74%.</a:t>
            </a:r>
          </a:p>
          <a:p>
            <a:pPr marL="925200" lvl="2" indent="-108000">
              <a:lnSpc>
                <a:spcPct val="100000"/>
              </a:lnSpc>
              <a:spcAft>
                <a:spcPts val="1200"/>
              </a:spcAft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La mayor parte proviene de espesadores (48,2%) e hidrometalurgia (34,7%).</a:t>
            </a:r>
          </a:p>
          <a:p>
            <a:pPr marL="925200" lvl="2" indent="-108000">
              <a:lnSpc>
                <a:spcPct val="100000"/>
              </a:lnSpc>
              <a:spcAft>
                <a:spcPts val="1200"/>
              </a:spcAft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Esto se traduce a una estabilidad en la tasa de recuperación. </a:t>
            </a:r>
          </a:p>
          <a:p>
            <a:pPr marL="925200" lvl="2" indent="-108000">
              <a:lnSpc>
                <a:spcPct val="100000"/>
              </a:lnSpc>
              <a:spcAft>
                <a:spcPts val="1200"/>
              </a:spcAft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Aumento del volumen de agua recuperada e incremento del volumen de agua recolectada.</a:t>
            </a:r>
          </a:p>
        </p:txBody>
      </p:sp>
      <p:sp>
        <p:nvSpPr>
          <p:cNvPr id="5" name="Google Shape;281;p94">
            <a:extLst>
              <a:ext uri="{FF2B5EF4-FFF2-40B4-BE49-F238E27FC236}">
                <a16:creationId xmlns:a16="http://schemas.microsoft.com/office/drawing/2014/main" id="{D65CE396-8674-3D06-4085-2B635B3B5819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latin typeface="Arial Narrow"/>
                <a:ea typeface="Arial Narrow"/>
                <a:cs typeface="Arial Narrow"/>
                <a:sym typeface="Arial Narrow"/>
              </a:rPr>
              <a:t>TECHINT E&amp;C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2;p94">
            <a:extLst>
              <a:ext uri="{FF2B5EF4-FFF2-40B4-BE49-F238E27FC236}">
                <a16:creationId xmlns:a16="http://schemas.microsoft.com/office/drawing/2014/main" id="{45E23DB5-6D26-6EB8-23C2-B0D4AAFE9B8B}"/>
              </a:ext>
            </a:extLst>
          </p:cNvPr>
          <p:cNvSpPr txBox="1"/>
          <p:nvPr/>
        </p:nvSpPr>
        <p:spPr>
          <a:xfrm rot="16200000">
            <a:off x="-1258472" y="1906421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4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87;p94">
            <a:extLst>
              <a:ext uri="{FF2B5EF4-FFF2-40B4-BE49-F238E27FC236}">
                <a16:creationId xmlns:a16="http://schemas.microsoft.com/office/drawing/2014/main" id="{A17CD939-560D-1BE3-88EC-9F039C8E2071}"/>
              </a:ext>
            </a:extLst>
          </p:cNvPr>
          <p:cNvSpPr txBox="1">
            <a:spLocks/>
          </p:cNvSpPr>
          <p:nvPr/>
        </p:nvSpPr>
        <p:spPr>
          <a:xfrm>
            <a:off x="640427" y="493505"/>
            <a:ext cx="5345817" cy="9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AR" sz="2800" b="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CL" sz="2800" b="0" dirty="0">
                <a:latin typeface="Arial" panose="020B0604020202020204" pitchFamily="34" charset="0"/>
                <a:cs typeface="Arial" panose="020B0604020202020204" pitchFamily="34" charset="0"/>
              </a:rPr>
              <a:t>Es posible alcanzar una </a:t>
            </a:r>
            <a:r>
              <a:rPr lang="es-CL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Minería más Sustentable</a:t>
            </a:r>
            <a:r>
              <a:rPr lang="es-AR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ABD7C64-9680-5587-D717-E3A4F6C10B12}"/>
              </a:ext>
            </a:extLst>
          </p:cNvPr>
          <p:cNvSpPr txBox="1">
            <a:spLocks/>
          </p:cNvSpPr>
          <p:nvPr/>
        </p:nvSpPr>
        <p:spPr>
          <a:xfrm>
            <a:off x="672549" y="6364495"/>
            <a:ext cx="4607508" cy="5362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AR" sz="12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AR" sz="1200" dirty="0">
                <a:latin typeface="Arial" panose="020B0604020202020204" pitchFamily="34" charset="0"/>
                <a:cs typeface="Arial" panose="020B0604020202020204" pitchFamily="34" charset="0"/>
              </a:rPr>
              <a:t>Reporte Agua en la minería del cobre, 2022. </a:t>
            </a:r>
            <a:endParaRPr lang="es-AR" sz="105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AR" sz="1200" dirty="0">
                <a:latin typeface="Arial" panose="020B0604020202020204" pitchFamily="34" charset="0"/>
                <a:cs typeface="Arial" panose="020B0604020202020204" pitchFamily="34" charset="0"/>
              </a:rPr>
              <a:t>Comisión Chilena de Cobre (</a:t>
            </a:r>
            <a:r>
              <a:rPr lang="es-AR" sz="1200" dirty="0" err="1">
                <a:latin typeface="Arial" panose="020B0604020202020204" pitchFamily="34" charset="0"/>
                <a:cs typeface="Arial" panose="020B0604020202020204" pitchFamily="34" charset="0"/>
              </a:rPr>
              <a:t>Cochilco</a:t>
            </a:r>
            <a:r>
              <a:rPr lang="es-A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F172CDF-056A-E7E0-339A-58279C4E94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94" t="178" r="11982" b="-178"/>
          <a:stretch/>
        </p:blipFill>
        <p:spPr>
          <a:xfrm>
            <a:off x="6113420" y="0"/>
            <a:ext cx="6127489" cy="7002251"/>
          </a:xfrm>
          <a:prstGeom prst="rect">
            <a:avLst/>
          </a:prstGeom>
        </p:spPr>
      </p:pic>
      <p:pic>
        <p:nvPicPr>
          <p:cNvPr id="8" name="Google Shape;180;p93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7381" y="493505"/>
            <a:ext cx="1188000" cy="296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36634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FF89DE6-5DA7-EB7C-38E3-5571373521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082" y="1664179"/>
            <a:ext cx="5345817" cy="5193821"/>
          </a:xfrm>
        </p:spPr>
        <p:txBody>
          <a:bodyPr vert="horz" lIns="0" tIns="0" rIns="0" bIns="0" rtlCol="0">
            <a:noAutofit/>
          </a:bodyPr>
          <a:lstStyle/>
          <a:p>
            <a:pPr marL="468000" lvl="1" indent="-108000">
              <a:lnSpc>
                <a:spcPct val="100000"/>
              </a:lnSpc>
              <a:spcAft>
                <a:spcPts val="1200"/>
              </a:spcAft>
            </a:pPr>
            <a:r>
              <a:rPr lang="es-AR" b="1" dirty="0">
                <a:latin typeface="Arial" panose="020B0604020202020204" pitchFamily="34" charset="0"/>
                <a:cs typeface="Arial" panose="020B0604020202020204" pitchFamily="34" charset="0"/>
              </a:rPr>
              <a:t>Importancia de la desalinización</a:t>
            </a:r>
          </a:p>
          <a:p>
            <a:pPr marL="925200" lvl="2" indent="-108000">
              <a:lnSpc>
                <a:spcPct val="100000"/>
              </a:lnSpc>
              <a:spcAft>
                <a:spcPts val="1200"/>
              </a:spcAft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En 2023, el uso de agua de mar representa el 37,2% del total de agua utilizada en la minería del cobre, con un volumen de 7,08 m³/seg.</a:t>
            </a:r>
          </a:p>
          <a:p>
            <a:pPr marL="925200" lvl="2" indent="-108000">
              <a:lnSpc>
                <a:spcPct val="100000"/>
              </a:lnSpc>
              <a:spcAft>
                <a:spcPts val="1200"/>
              </a:spcAft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Para 2034, se proyecta que el uso de agua de mar alcance el 69,8%, con un volumen de 16,53 m³/seg.</a:t>
            </a:r>
          </a:p>
          <a:p>
            <a:pPr marL="925200" lvl="2" indent="-108000">
              <a:lnSpc>
                <a:spcPct val="100000"/>
              </a:lnSpc>
              <a:spcAft>
                <a:spcPts val="1200"/>
              </a:spcAft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Meta de la industria: reducir el uso de agua continental al 5% del total para 2040.</a:t>
            </a: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281;p94">
            <a:extLst>
              <a:ext uri="{FF2B5EF4-FFF2-40B4-BE49-F238E27FC236}">
                <a16:creationId xmlns:a16="http://schemas.microsoft.com/office/drawing/2014/main" id="{D65CE396-8674-3D06-4085-2B635B3B5819}"/>
              </a:ext>
            </a:extLst>
          </p:cNvPr>
          <p:cNvSpPr txBox="1"/>
          <p:nvPr/>
        </p:nvSpPr>
        <p:spPr>
          <a:xfrm rot="16200000">
            <a:off x="-1258472" y="4424300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latin typeface="Arial Narrow"/>
                <a:ea typeface="Arial Narrow"/>
                <a:cs typeface="Arial Narrow"/>
                <a:sym typeface="Arial Narrow"/>
              </a:rPr>
              <a:t>TECHINT E&amp;C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2;p94">
            <a:extLst>
              <a:ext uri="{FF2B5EF4-FFF2-40B4-BE49-F238E27FC236}">
                <a16:creationId xmlns:a16="http://schemas.microsoft.com/office/drawing/2014/main" id="{45E23DB5-6D26-6EB8-23C2-B0D4AAFE9B8B}"/>
              </a:ext>
            </a:extLst>
          </p:cNvPr>
          <p:cNvSpPr txBox="1"/>
          <p:nvPr/>
        </p:nvSpPr>
        <p:spPr>
          <a:xfrm rot="16200000">
            <a:off x="-1258472" y="1906421"/>
            <a:ext cx="316042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AR" sz="600" b="0" i="0" u="none" strike="noStrike" cap="none" dirty="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rPr>
              <a:t>2024</a:t>
            </a:r>
            <a:endParaRPr sz="14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87;p94">
            <a:extLst>
              <a:ext uri="{FF2B5EF4-FFF2-40B4-BE49-F238E27FC236}">
                <a16:creationId xmlns:a16="http://schemas.microsoft.com/office/drawing/2014/main" id="{A17CD939-560D-1BE3-88EC-9F039C8E2071}"/>
              </a:ext>
            </a:extLst>
          </p:cNvPr>
          <p:cNvSpPr txBox="1">
            <a:spLocks/>
          </p:cNvSpPr>
          <p:nvPr/>
        </p:nvSpPr>
        <p:spPr>
          <a:xfrm>
            <a:off x="640427" y="493505"/>
            <a:ext cx="5345817" cy="9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AR" sz="2800" b="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CL" sz="2800" b="0" dirty="0">
                <a:latin typeface="Arial" panose="020B0604020202020204" pitchFamily="34" charset="0"/>
                <a:cs typeface="Arial" panose="020B0604020202020204" pitchFamily="34" charset="0"/>
              </a:rPr>
              <a:t>Es posible alcanzar una </a:t>
            </a:r>
            <a:r>
              <a:rPr lang="es-CL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Minería más Sustentable</a:t>
            </a:r>
            <a:r>
              <a:rPr lang="es-AR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ABD7C64-9680-5587-D717-E3A4F6C10B12}"/>
              </a:ext>
            </a:extLst>
          </p:cNvPr>
          <p:cNvSpPr txBox="1">
            <a:spLocks/>
          </p:cNvSpPr>
          <p:nvPr/>
        </p:nvSpPr>
        <p:spPr>
          <a:xfrm>
            <a:off x="672549" y="6364495"/>
            <a:ext cx="4607508" cy="5362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AR" sz="12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AR" sz="1200" dirty="0">
                <a:latin typeface="Arial" panose="020B0604020202020204" pitchFamily="34" charset="0"/>
                <a:cs typeface="Arial" panose="020B0604020202020204" pitchFamily="34" charset="0"/>
              </a:rPr>
              <a:t>Reporte Agua en la minería del cobre, 2022. </a:t>
            </a:r>
            <a:endParaRPr lang="es-AR" sz="105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AR" sz="1200" dirty="0">
                <a:latin typeface="Arial" panose="020B0604020202020204" pitchFamily="34" charset="0"/>
                <a:cs typeface="Arial" panose="020B0604020202020204" pitchFamily="34" charset="0"/>
              </a:rPr>
              <a:t>Comisión Chilena de Cobre (</a:t>
            </a:r>
            <a:r>
              <a:rPr lang="es-AR" sz="1200">
                <a:latin typeface="Arial" panose="020B0604020202020204" pitchFamily="34" charset="0"/>
                <a:cs typeface="Arial" panose="020B0604020202020204" pitchFamily="34" charset="0"/>
              </a:rPr>
              <a:t>Cochilco</a:t>
            </a:r>
            <a:r>
              <a:rPr lang="es-A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6057C6-3366-2D6A-1445-49D7BCBC7B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83" r="14676"/>
          <a:stretch/>
        </p:blipFill>
        <p:spPr>
          <a:xfrm>
            <a:off x="6096000" y="0"/>
            <a:ext cx="6123012" cy="6905958"/>
          </a:xfrm>
          <a:prstGeom prst="rect">
            <a:avLst/>
          </a:prstGeom>
        </p:spPr>
      </p:pic>
      <p:pic>
        <p:nvPicPr>
          <p:cNvPr id="8" name="Google Shape;180;p93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7381" y="493505"/>
            <a:ext cx="1188000" cy="296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35494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EXPO-MINAS">
      <a:dk1>
        <a:srgbClr val="2C2C2C"/>
      </a:dk1>
      <a:lt1>
        <a:srgbClr val="F7F6F9"/>
      </a:lt1>
      <a:dk2>
        <a:srgbClr val="027575"/>
      </a:dk2>
      <a:lt2>
        <a:srgbClr val="FFFFFF"/>
      </a:lt2>
      <a:accent1>
        <a:srgbClr val="009972"/>
      </a:accent1>
      <a:accent2>
        <a:srgbClr val="4AB754"/>
      </a:accent2>
      <a:accent3>
        <a:srgbClr val="93CC2A"/>
      </a:accent3>
      <a:accent4>
        <a:srgbClr val="FFC000"/>
      </a:accent4>
      <a:accent5>
        <a:srgbClr val="5B9BD5"/>
      </a:accent5>
      <a:accent6>
        <a:srgbClr val="E1E1E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4411</TotalTime>
  <Words>998</Words>
  <Application>Microsoft Office PowerPoint</Application>
  <PresentationFormat>Widescreen</PresentationFormat>
  <Paragraphs>198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Corbel</vt:lpstr>
      <vt:lpstr>Tema de Office</vt:lpstr>
      <vt:lpstr>DESALACIÓN Y TRANSPORTE  DE AGUA PARA LA GRAN MINERÍA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 general</dc:title>
  <dc:creator>Juan Pino</dc:creator>
  <cp:lastModifiedBy>Carolina Vera</cp:lastModifiedBy>
  <cp:revision>87</cp:revision>
  <dcterms:created xsi:type="dcterms:W3CDTF">2023-12-26T13:10:14Z</dcterms:created>
  <dcterms:modified xsi:type="dcterms:W3CDTF">2024-09-17T13:21:46Z</dcterms:modified>
</cp:coreProperties>
</file>